
<file path=[Content_Types].xml><?xml version="1.0" encoding="utf-8"?>
<Types xmlns="http://schemas.openxmlformats.org/package/2006/content-types">
  <Default Extension="gif" ContentType="image/gif"/>
  <Default Extension="jpeg" ContentType="image/jpeg"/>
  <Default Extension="jpg" ContentType="image/pn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7"/>
  </p:notesMasterIdLst>
  <p:sldIdLst>
    <p:sldId id="256" r:id="rId2"/>
    <p:sldId id="266" r:id="rId3"/>
    <p:sldId id="260" r:id="rId4"/>
    <p:sldId id="262" r:id="rId5"/>
    <p:sldId id="269" r:id="rId6"/>
    <p:sldId id="267" r:id="rId7"/>
    <p:sldId id="283" r:id="rId8"/>
    <p:sldId id="288" r:id="rId9"/>
    <p:sldId id="284" r:id="rId10"/>
    <p:sldId id="285" r:id="rId11"/>
    <p:sldId id="286" r:id="rId12"/>
    <p:sldId id="287" r:id="rId13"/>
    <p:sldId id="264" r:id="rId14"/>
    <p:sldId id="263" r:id="rId15"/>
    <p:sldId id="259" r:id="rId16"/>
    <p:sldId id="265" r:id="rId17"/>
    <p:sldId id="279" r:id="rId18"/>
    <p:sldId id="281" r:id="rId19"/>
    <p:sldId id="271" r:id="rId20"/>
    <p:sldId id="289" r:id="rId21"/>
    <p:sldId id="268" r:id="rId22"/>
    <p:sldId id="276" r:id="rId23"/>
    <p:sldId id="280" r:id="rId24"/>
    <p:sldId id="275"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2CB014-7A41-DE43-973C-9A9BA7D80361}">
          <p14:sldIdLst>
            <p14:sldId id="256"/>
            <p14:sldId id="266"/>
            <p14:sldId id="260"/>
            <p14:sldId id="262"/>
            <p14:sldId id="269"/>
            <p14:sldId id="267"/>
            <p14:sldId id="283"/>
            <p14:sldId id="288"/>
            <p14:sldId id="284"/>
            <p14:sldId id="285"/>
            <p14:sldId id="286"/>
            <p14:sldId id="287"/>
            <p14:sldId id="264"/>
            <p14:sldId id="263"/>
            <p14:sldId id="259"/>
            <p14:sldId id="265"/>
            <p14:sldId id="279"/>
            <p14:sldId id="281"/>
            <p14:sldId id="271"/>
            <p14:sldId id="289"/>
            <p14:sldId id="268"/>
            <p14:sldId id="276"/>
          </p14:sldIdLst>
        </p14:section>
        <p14:section name="Cookies" id="{E0DDD429-BABC-3B4B-9F63-0D420BE8749E}">
          <p14:sldIdLst>
            <p14:sldId id="280"/>
            <p14:sldId id="275"/>
          </p14:sldIdLst>
        </p14:section>
        <p14:section name="Discarded Slides" id="{1A492274-A4DA-724F-B443-6B8D72B4CF96}">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68C5"/>
    <a:srgbClr val="E787FF"/>
    <a:srgbClr val="E860D3"/>
    <a:srgbClr val="CE3EB9"/>
    <a:srgbClr val="EC5688"/>
    <a:srgbClr val="E9C8EF"/>
    <a:srgbClr val="89ADDB"/>
    <a:srgbClr val="C750D2"/>
    <a:srgbClr val="FF0091"/>
    <a:srgbClr val="FFC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36"/>
    <p:restoredTop sz="85915"/>
  </p:normalViewPr>
  <p:slideViewPr>
    <p:cSldViewPr snapToGrid="0" snapToObjects="1">
      <p:cViewPr>
        <p:scale>
          <a:sx n="86" d="100"/>
          <a:sy n="86" d="100"/>
        </p:scale>
        <p:origin x="144"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8C785-C7DB-2241-9897-6FF5604811BE}" type="datetimeFigureOut">
              <a:rPr lang="en-GB" smtClean="0"/>
              <a:t>07/01/2022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882B3-A7F2-7D47-9B97-85994ECA04CE}" type="slidenum">
              <a:rPr lang="en-GB" smtClean="0"/>
              <a:t>‹#›</a:t>
            </a:fld>
            <a:endParaRPr lang="en-GB"/>
          </a:p>
        </p:txBody>
      </p:sp>
    </p:spTree>
    <p:extLst>
      <p:ext uri="{BB962C8B-B14F-4D97-AF65-F5344CB8AC3E}">
        <p14:creationId xmlns:p14="http://schemas.microsoft.com/office/powerpoint/2010/main" val="3005810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a:t>
            </a:fld>
            <a:endParaRPr lang="en-GB"/>
          </a:p>
        </p:txBody>
      </p:sp>
    </p:spTree>
    <p:extLst>
      <p:ext uri="{BB962C8B-B14F-4D97-AF65-F5344CB8AC3E}">
        <p14:creationId xmlns:p14="http://schemas.microsoft.com/office/powerpoint/2010/main" val="1664928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Creating a web app such as Cosmo as a team proved a very enriching, teaching and rewarding project, although sometimes challenging, both on a technical and interpersonal/organisational level. Our product is still a prototype, and could certainly be improved, but it fulfils our basic requirements, and other features could now be incrementally added to it.</a:t>
            </a:r>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17</a:t>
            </a:fld>
            <a:endParaRPr lang="en-GB"/>
          </a:p>
        </p:txBody>
      </p:sp>
    </p:spTree>
    <p:extLst>
      <p:ext uri="{BB962C8B-B14F-4D97-AF65-F5344CB8AC3E}">
        <p14:creationId xmlns:p14="http://schemas.microsoft.com/office/powerpoint/2010/main" val="348162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18</a:t>
            </a:fld>
            <a:endParaRPr lang="en-GB"/>
          </a:p>
        </p:txBody>
      </p:sp>
    </p:spTree>
    <p:extLst>
      <p:ext uri="{BB962C8B-B14F-4D97-AF65-F5344CB8AC3E}">
        <p14:creationId xmlns:p14="http://schemas.microsoft.com/office/powerpoint/2010/main" val="1870797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19</a:t>
            </a:fld>
            <a:endParaRPr lang="en-GB"/>
          </a:p>
        </p:txBody>
      </p:sp>
    </p:spTree>
    <p:extLst>
      <p:ext uri="{BB962C8B-B14F-4D97-AF65-F5344CB8AC3E}">
        <p14:creationId xmlns:p14="http://schemas.microsoft.com/office/powerpoint/2010/main" val="99031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Agile development (did team use any agile elements like iterative approach, refactoring, code reviews)</a:t>
            </a:r>
          </a:p>
          <a:p>
            <a:r>
              <a:rPr lang="en-GB" sz="1200" b="0" i="0" kern="1200" dirty="0">
                <a:solidFill>
                  <a:schemeClr val="tx1"/>
                </a:solidFill>
                <a:effectLst/>
                <a:latin typeface="+mn-lt"/>
                <a:ea typeface="+mn-ea"/>
                <a:cs typeface="+mn-cs"/>
              </a:rPr>
              <a:t>We strove to follow the Software Development Life Cycle (SDLC) framework and to implement Agile methodology. In particular, we had our Scrum Master organise Daily Scrum and weekly Sprint Planning meetings on Zoom.</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Through our Daily Scrum meeting, we updated each other on what we had been working, on the problems we encountered, and on what we were intending to work next.</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We also had longer meetings within our subgroups during which we mutually checked that our code worked as intended, reviewing or cleaning it up when necessary.</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We held long Sprint Review Meeting on Sundays, in which we reviewed the work we had done during the week, discussing what had been completed and what was left to complete during the next week. These meetings also gave us the opportunity ensure that our code was globally consistent.</a:t>
            </a:r>
          </a:p>
          <a:p>
            <a:r>
              <a:rPr lang="en-GB" sz="1200" b="0" i="0" kern="1200" dirty="0">
                <a:solidFill>
                  <a:schemeClr val="tx1"/>
                </a:solidFill>
                <a:effectLst/>
                <a:latin typeface="+mn-lt"/>
                <a:ea typeface="+mn-ea"/>
                <a:cs typeface="+mn-cs"/>
              </a:rPr>
              <a:t>We created "User Stories" to present features to implement in our product. We started by creating a very minimal core app with only a few functions, made sure that they worked, then incrementally improved our app.</a:t>
            </a:r>
          </a:p>
          <a:p>
            <a:r>
              <a:rPr lang="en-GB" sz="1200" b="0" i="0" kern="1200" dirty="0">
                <a:solidFill>
                  <a:schemeClr val="tx1"/>
                </a:solidFill>
                <a:effectLst/>
                <a:latin typeface="+mn-lt"/>
                <a:ea typeface="+mn-ea"/>
                <a:cs typeface="+mn-cs"/>
              </a:rPr>
              <a:t>Our team was split into task-based subgroups in which members reviewed each other's code.</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We managed our code with GitHub, and created a branch </a:t>
            </a:r>
            <a:r>
              <a:rPr lang="en-GB" sz="1200" b="0" i="0" kern="1200" dirty="0" err="1">
                <a:solidFill>
                  <a:schemeClr val="tx1"/>
                </a:solidFill>
                <a:effectLst/>
                <a:latin typeface="+mn-lt"/>
                <a:ea typeface="+mn-ea"/>
                <a:cs typeface="+mn-cs"/>
              </a:rPr>
              <a:t>X_branch</a:t>
            </a:r>
            <a:r>
              <a:rPr lang="en-GB" sz="1200" b="0" i="0" kern="1200" dirty="0">
                <a:solidFill>
                  <a:schemeClr val="tx1"/>
                </a:solidFill>
                <a:effectLst/>
                <a:latin typeface="+mn-lt"/>
                <a:ea typeface="+mn-ea"/>
                <a:cs typeface="+mn-cs"/>
              </a:rPr>
              <a:t> for each team member X to push their modifications on the remote repository for others to see.</a:t>
            </a: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Before pushing our code to GitHub, we ensured that our code was consistent within our sub-groups.</a:t>
            </a:r>
          </a:p>
        </p:txBody>
      </p:sp>
      <p:sp>
        <p:nvSpPr>
          <p:cNvPr id="4" name="Slide Number Placeholder 3"/>
          <p:cNvSpPr>
            <a:spLocks noGrp="1"/>
          </p:cNvSpPr>
          <p:nvPr>
            <p:ph type="sldNum" sz="quarter" idx="5"/>
          </p:nvPr>
        </p:nvSpPr>
        <p:spPr/>
        <p:txBody>
          <a:bodyPr/>
          <a:lstStyle/>
          <a:p>
            <a:fld id="{D3D882B3-A7F2-7D47-9B97-85994ECA04CE}" type="slidenum">
              <a:rPr lang="en-GB" smtClean="0"/>
              <a:t>20</a:t>
            </a:fld>
            <a:endParaRPr lang="en-GB"/>
          </a:p>
        </p:txBody>
      </p:sp>
    </p:spTree>
    <p:extLst>
      <p:ext uri="{BB962C8B-B14F-4D97-AF65-F5344CB8AC3E}">
        <p14:creationId xmlns:p14="http://schemas.microsoft.com/office/powerpoint/2010/main" val="1696313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Creating a web app such as Cosmo as a team proved a very enriching, teaching and rewarding project, although sometimes challenging, both on a technical and interpersonal/organisational level. Our product is still a prototype, and could certainly be improved, but it fulfils our basic requirements, and other features could now be incrementally added to it.</a:t>
            </a:r>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21</a:t>
            </a:fld>
            <a:endParaRPr lang="en-GB"/>
          </a:p>
        </p:txBody>
      </p:sp>
    </p:spTree>
    <p:extLst>
      <p:ext uri="{BB962C8B-B14F-4D97-AF65-F5344CB8AC3E}">
        <p14:creationId xmlns:p14="http://schemas.microsoft.com/office/powerpoint/2010/main" val="256220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23</a:t>
            </a:fld>
            <a:endParaRPr lang="en-GB"/>
          </a:p>
        </p:txBody>
      </p:sp>
    </p:spTree>
    <p:extLst>
      <p:ext uri="{BB962C8B-B14F-4D97-AF65-F5344CB8AC3E}">
        <p14:creationId xmlns:p14="http://schemas.microsoft.com/office/powerpoint/2010/main" val="332046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24</a:t>
            </a:fld>
            <a:endParaRPr lang="en-GB"/>
          </a:p>
        </p:txBody>
      </p:sp>
    </p:spTree>
    <p:extLst>
      <p:ext uri="{BB962C8B-B14F-4D97-AF65-F5344CB8AC3E}">
        <p14:creationId xmlns:p14="http://schemas.microsoft.com/office/powerpoint/2010/main" val="2244270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25</a:t>
            </a:fld>
            <a:endParaRPr lang="en-GB"/>
          </a:p>
        </p:txBody>
      </p:sp>
    </p:spTree>
    <p:extLst>
      <p:ext uri="{BB962C8B-B14F-4D97-AF65-F5344CB8AC3E}">
        <p14:creationId xmlns:p14="http://schemas.microsoft.com/office/powerpoint/2010/main" val="273539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3</a:t>
            </a:fld>
            <a:endParaRPr lang="en-GB"/>
          </a:p>
        </p:txBody>
      </p:sp>
    </p:spTree>
    <p:extLst>
      <p:ext uri="{BB962C8B-B14F-4D97-AF65-F5344CB8AC3E}">
        <p14:creationId xmlns:p14="http://schemas.microsoft.com/office/powerpoint/2010/main" val="182895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4</a:t>
            </a:fld>
            <a:endParaRPr lang="en-GB"/>
          </a:p>
        </p:txBody>
      </p:sp>
    </p:spTree>
    <p:extLst>
      <p:ext uri="{BB962C8B-B14F-4D97-AF65-F5344CB8AC3E}">
        <p14:creationId xmlns:p14="http://schemas.microsoft.com/office/powerpoint/2010/main" val="111184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5</a:t>
            </a:fld>
            <a:endParaRPr lang="en-GB"/>
          </a:p>
        </p:txBody>
      </p:sp>
    </p:spTree>
    <p:extLst>
      <p:ext uri="{BB962C8B-B14F-4D97-AF65-F5344CB8AC3E}">
        <p14:creationId xmlns:p14="http://schemas.microsoft.com/office/powerpoint/2010/main" val="86121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Creating a web app such as Cosmo as a team proved a very enriching, teaching and rewarding project, although sometimes challenging, both on a technical and interpersonal/organisational level. Our product is still a prototype, and could certainly be improved, but it fulfils our basic requirements, and other features could now be incrementally added to it.</a:t>
            </a:r>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8</a:t>
            </a:fld>
            <a:endParaRPr lang="en-GB"/>
          </a:p>
        </p:txBody>
      </p:sp>
    </p:spTree>
    <p:extLst>
      <p:ext uri="{BB962C8B-B14F-4D97-AF65-F5344CB8AC3E}">
        <p14:creationId xmlns:p14="http://schemas.microsoft.com/office/powerpoint/2010/main" val="1507133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Originally, we intended to use the Open Beauty Facts (OBF) DB indirectly by consuming their API, but as it was still very experimental, barely documented, and did not actually work for our purpose since it only offered the possibility to search for products barcodes, we changed our minds and resolved to use the OBF database differently.</a:t>
            </a:r>
            <a:br>
              <a:rPr lang="en-GB" dirty="0"/>
            </a:br>
            <a:r>
              <a:rPr lang="en-GB" sz="1200" b="0" i="0" kern="1200" dirty="0">
                <a:solidFill>
                  <a:schemeClr val="tx1"/>
                </a:solidFill>
                <a:effectLst/>
                <a:latin typeface="+mn-lt"/>
                <a:ea typeface="+mn-ea"/>
                <a:cs typeface="+mn-cs"/>
              </a:rPr>
              <a:t>At the beginning, we even considered </a:t>
            </a:r>
            <a:r>
              <a:rPr lang="en-GB" sz="1200" b="0" i="0" kern="1200" dirty="0" err="1">
                <a:solidFill>
                  <a:schemeClr val="tx1"/>
                </a:solidFill>
                <a:effectLst/>
                <a:latin typeface="+mn-lt"/>
                <a:ea typeface="+mn-ea"/>
                <a:cs typeface="+mn-cs"/>
              </a:rPr>
              <a:t>webscraping</a:t>
            </a:r>
            <a:r>
              <a:rPr lang="en-GB" sz="1200" b="0" i="0" kern="1200" dirty="0">
                <a:solidFill>
                  <a:schemeClr val="tx1"/>
                </a:solidFill>
                <a:effectLst/>
                <a:latin typeface="+mn-lt"/>
                <a:ea typeface="+mn-ea"/>
                <a:cs typeface="+mn-cs"/>
              </a:rPr>
              <a:t> it, but it was not practical, and eventually we settled for downloading it as a CSV file. We then cleaned it up to obtain </a:t>
            </a:r>
            <a:r>
              <a:rPr lang="en-GB" dirty="0" err="1"/>
              <a:t>products_table</a:t>
            </a:r>
            <a:r>
              <a:rPr lang="en-GB" sz="1200" b="0" i="0" kern="1200" dirty="0">
                <a:solidFill>
                  <a:schemeClr val="tx1"/>
                </a:solidFill>
                <a:effectLst/>
                <a:latin typeface="+mn-lt"/>
                <a:ea typeface="+mn-ea"/>
                <a:cs typeface="+mn-cs"/>
              </a:rPr>
              <a:t>, which was then used to create </a:t>
            </a:r>
            <a:r>
              <a:rPr lang="en-GB" dirty="0" err="1"/>
              <a:t>ingredients_table</a:t>
            </a:r>
            <a:r>
              <a:rPr lang="en-GB" sz="1200" b="0" i="0" kern="1200" dirty="0">
                <a:solidFill>
                  <a:schemeClr val="tx1"/>
                </a:solidFill>
                <a:effectLst/>
                <a:latin typeface="+mn-lt"/>
                <a:ea typeface="+mn-ea"/>
                <a:cs typeface="+mn-cs"/>
              </a:rPr>
              <a:t>. As some of us ran through codec errors preventing the these files from being normally imported into MySQL Workbench, it was done into DB Browser for SQLite instead. The resulting </a:t>
            </a:r>
            <a:r>
              <a:rPr lang="en-GB" dirty="0"/>
              <a:t>Products</a:t>
            </a:r>
            <a:r>
              <a:rPr lang="en-GB" sz="1200" b="0" i="0" kern="1200" dirty="0">
                <a:solidFill>
                  <a:schemeClr val="tx1"/>
                </a:solidFill>
                <a:effectLst/>
                <a:latin typeface="+mn-lt"/>
                <a:ea typeface="+mn-ea"/>
                <a:cs typeface="+mn-cs"/>
              </a:rPr>
              <a:t> database was eventually exported as a SQL file, then imported back into MySQL Workbench and its syntax slightly modified to function on this RDBMS.</a:t>
            </a:r>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10</a:t>
            </a:fld>
            <a:endParaRPr lang="en-GB"/>
          </a:p>
        </p:txBody>
      </p:sp>
    </p:spTree>
    <p:extLst>
      <p:ext uri="{BB962C8B-B14F-4D97-AF65-F5344CB8AC3E}">
        <p14:creationId xmlns:p14="http://schemas.microsoft.com/office/powerpoint/2010/main" val="238511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13</a:t>
            </a:fld>
            <a:endParaRPr lang="en-GB"/>
          </a:p>
        </p:txBody>
      </p:sp>
    </p:spTree>
    <p:extLst>
      <p:ext uri="{BB962C8B-B14F-4D97-AF65-F5344CB8AC3E}">
        <p14:creationId xmlns:p14="http://schemas.microsoft.com/office/powerpoint/2010/main" val="3824181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the button on the right side is toggled on the green ✅ "include" option, Cosmo will search for products containing this specific ingredient and take into account the state of the Filter button.</a:t>
            </a:r>
          </a:p>
          <a:p>
            <a:r>
              <a:rPr lang="en-GB" sz="1200" b="0" i="0" kern="1200" dirty="0">
                <a:solidFill>
                  <a:schemeClr val="tx1"/>
                </a:solidFill>
                <a:effectLst/>
                <a:latin typeface="+mn-lt"/>
                <a:ea typeface="+mn-ea"/>
                <a:cs typeface="+mn-cs"/>
              </a:rPr>
              <a:t>When the Filter button above the search fields is toggled on unordered, the search is done in an unspecified order. Otherwise, if it is on ordered, the number on the left of the search field corresponds to the position of the ingredient within the product ingredient list.</a:t>
            </a:r>
          </a:p>
          <a:p>
            <a:r>
              <a:rPr lang="en-GB" sz="1200" b="0" i="0" kern="1200" dirty="0">
                <a:solidFill>
                  <a:schemeClr val="tx1"/>
                </a:solidFill>
                <a:effectLst/>
                <a:latin typeface="+mn-lt"/>
                <a:ea typeface="+mn-ea"/>
                <a:cs typeface="+mn-cs"/>
              </a:rPr>
              <a:t>When the button on the right side is toggled on the red ❌ "exclude" option, Cosmo will search for products </a:t>
            </a:r>
            <a:r>
              <a:rPr lang="en-GB" sz="1200" b="1" i="0" kern="1200" dirty="0">
                <a:solidFill>
                  <a:schemeClr val="tx1"/>
                </a:solidFill>
                <a:effectLst/>
                <a:latin typeface="+mn-lt"/>
                <a:ea typeface="+mn-ea"/>
                <a:cs typeface="+mn-cs"/>
              </a:rPr>
              <a:t>not</a:t>
            </a:r>
            <a:r>
              <a:rPr lang="en-GB" sz="1200" b="0" i="0" kern="1200" dirty="0">
                <a:solidFill>
                  <a:schemeClr val="tx1"/>
                </a:solidFill>
                <a:effectLst/>
                <a:latin typeface="+mn-lt"/>
                <a:ea typeface="+mn-ea"/>
                <a:cs typeface="+mn-cs"/>
              </a:rPr>
              <a:t> containing this specific ingredient at all, that is without taking into account the state of the Filter button for this specific ingredient.</a:t>
            </a:r>
          </a:p>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14</a:t>
            </a:fld>
            <a:endParaRPr lang="en-GB"/>
          </a:p>
        </p:txBody>
      </p:sp>
    </p:spTree>
    <p:extLst>
      <p:ext uri="{BB962C8B-B14F-4D97-AF65-F5344CB8AC3E}">
        <p14:creationId xmlns:p14="http://schemas.microsoft.com/office/powerpoint/2010/main" val="3692452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15</a:t>
            </a:fld>
            <a:endParaRPr lang="en-GB"/>
          </a:p>
        </p:txBody>
      </p:sp>
    </p:spTree>
    <p:extLst>
      <p:ext uri="{BB962C8B-B14F-4D97-AF65-F5344CB8AC3E}">
        <p14:creationId xmlns:p14="http://schemas.microsoft.com/office/powerpoint/2010/main" val="37253135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07/01/2022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2053844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07/01/2022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57811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07/01/2022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637919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07/01/2022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4752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07/01/2022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4043962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388182F-B9D8-CF4D-BA61-215C315B2735}" type="datetimeFigureOut">
              <a:rPr lang="en-GB" smtClean="0"/>
              <a:t>07/01/2022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4001034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388182F-B9D8-CF4D-BA61-215C315B2735}" type="datetimeFigureOut">
              <a:rPr lang="en-GB" smtClean="0"/>
              <a:t>07/01/2022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641531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07/01/2022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9550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07/01/2022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278300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07/01/2022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957158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388182F-B9D8-CF4D-BA61-215C315B2735}" type="datetimeFigureOut">
              <a:rPr lang="en-GB" smtClean="0"/>
              <a:t>07/01/2022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87104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388182F-B9D8-CF4D-BA61-215C315B2735}" type="datetimeFigureOut">
              <a:rPr lang="en-GB" smtClean="0"/>
              <a:t>07/01/2022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523298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388182F-B9D8-CF4D-BA61-215C315B2735}" type="datetimeFigureOut">
              <a:rPr lang="en-GB" smtClean="0"/>
              <a:t>07/01/2022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649433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388182F-B9D8-CF4D-BA61-215C315B2735}" type="datetimeFigureOut">
              <a:rPr lang="en-GB" smtClean="0"/>
              <a:t>07/01/2022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85254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388182F-B9D8-CF4D-BA61-215C315B2735}" type="datetimeFigureOut">
              <a:rPr lang="en-GB" smtClean="0"/>
              <a:t>07/01/2022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2014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07/01/2022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25507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07/01/2022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856643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388182F-B9D8-CF4D-BA61-215C315B2735}" type="datetimeFigureOut">
              <a:rPr lang="en-GB" smtClean="0"/>
              <a:t>07/01/2022</a:t>
            </a:fld>
            <a:endParaRPr lang="en-GB"/>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GB"/>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A2E3B29-8F59-DA46-AA1C-EAD78193F1DA}" type="slidenum">
              <a:rPr lang="en-GB" smtClean="0"/>
              <a:t>‹#›</a:t>
            </a:fld>
            <a:endParaRPr lang="en-GB"/>
          </a:p>
        </p:txBody>
      </p:sp>
    </p:spTree>
    <p:extLst>
      <p:ext uri="{BB962C8B-B14F-4D97-AF65-F5344CB8AC3E}">
        <p14:creationId xmlns:p14="http://schemas.microsoft.com/office/powerpoint/2010/main" val="36424237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0.png"/><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3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38.png"/><Relationship Id="rId4" Type="http://schemas.microsoft.com/office/2007/relationships/hdphoto" Target="../media/hdphoto5.wdp"/><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orld.openbeautyfacts.org/" TargetMode="Externa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hyperlink" Target="https://world.openfoodfacts.org/" TargetMode="Externa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9C8EF">
                <a:lumMod val="98000"/>
                <a:alpha val="86000"/>
              </a:srgbClr>
            </a:gs>
            <a:gs pos="100000">
              <a:srgbClr val="89ADDB">
                <a:alpha val="75343"/>
              </a:srgbClr>
            </a:gs>
          </a:gsLst>
          <a:lin ang="5400000" scaled="0"/>
        </a:gra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FEDB6776-A600-D94C-A8B4-D6C594213040}"/>
              </a:ext>
            </a:extLst>
          </p:cNvPr>
          <p:cNvSpPr/>
          <p:nvPr/>
        </p:nvSpPr>
        <p:spPr>
          <a:xfrm>
            <a:off x="3115478" y="1712976"/>
            <a:ext cx="5961044" cy="3432048"/>
          </a:xfrm>
          <a:prstGeom prst="roundRect">
            <a:avLst/>
          </a:prstGeom>
          <a:gradFill>
            <a:gsLst>
              <a:gs pos="0">
                <a:schemeClr val="bg2">
                  <a:tint val="78000"/>
                  <a:shade val="100000"/>
                  <a:hueMod val="136000"/>
                  <a:satMod val="160000"/>
                  <a:alpha val="48124"/>
                  <a:lumMod val="100000"/>
                </a:schemeClr>
              </a:gs>
              <a:gs pos="100000">
                <a:schemeClr val="bg2">
                  <a:shade val="92000"/>
                  <a:satMod val="170000"/>
                  <a:alpha val="49852"/>
                  <a:lumMod val="99681"/>
                </a:schemeClr>
              </a:gs>
            </a:gsLst>
            <a:lin ang="5400000" scaled="0"/>
          </a:gradFill>
          <a:ln>
            <a:noFill/>
          </a:ln>
          <a:scene3d>
            <a:camera prst="orthographicFront"/>
            <a:lightRig rig="threePt" dir="t"/>
          </a:scene3d>
          <a:sp3d extrusionH="63500">
            <a:bevelT w="190500" h="63500"/>
            <a:bevelB w="1905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4716741-F752-1446-A12F-409E26E3B6A3}"/>
              </a:ext>
            </a:extLst>
          </p:cNvPr>
          <p:cNvSpPr>
            <a:spLocks noGrp="1"/>
          </p:cNvSpPr>
          <p:nvPr>
            <p:ph type="ctrTitle"/>
          </p:nvPr>
        </p:nvSpPr>
        <p:spPr>
          <a:xfrm>
            <a:off x="913774" y="1712976"/>
            <a:ext cx="10364452" cy="4041422"/>
          </a:xfrm>
        </p:spPr>
        <p:txBody>
          <a:bodyPr anchor="ctr">
            <a:normAutofit/>
          </a:bodyPr>
          <a:lstStyle/>
          <a:p>
            <a:r>
              <a:rPr lang="en-GB" sz="8000" dirty="0"/>
              <a:t>🌸 </a:t>
            </a:r>
            <a:br>
              <a:rPr lang="en-GB" sz="8000" dirty="0"/>
            </a:br>
            <a:r>
              <a:rPr lang="en-GB" sz="8000" dirty="0"/>
              <a:t>Cosmo</a:t>
            </a:r>
            <a:br>
              <a:rPr lang="en-GB" sz="8000" dirty="0"/>
            </a:br>
            <a:endParaRPr lang="en-GB" sz="8000" dirty="0"/>
          </a:p>
        </p:txBody>
      </p:sp>
      <p:sp>
        <p:nvSpPr>
          <p:cNvPr id="3" name="Subtitle 2">
            <a:extLst>
              <a:ext uri="{FF2B5EF4-FFF2-40B4-BE49-F238E27FC236}">
                <a16:creationId xmlns:a16="http://schemas.microsoft.com/office/drawing/2014/main" id="{B097DD7A-7D0D-1A4B-8A14-87A4B9D0DAD9}"/>
              </a:ext>
            </a:extLst>
          </p:cNvPr>
          <p:cNvSpPr>
            <a:spLocks noGrp="1"/>
          </p:cNvSpPr>
          <p:nvPr>
            <p:ph type="subTitle" idx="1"/>
          </p:nvPr>
        </p:nvSpPr>
        <p:spPr>
          <a:xfrm>
            <a:off x="5382883" y="155785"/>
            <a:ext cx="5895343" cy="722492"/>
          </a:xfrm>
        </p:spPr>
        <p:txBody>
          <a:bodyPr>
            <a:normAutofit/>
          </a:bodyPr>
          <a:lstStyle/>
          <a:p>
            <a:r>
              <a:rPr lang="en-GB" sz="2000" dirty="0">
                <a:solidFill>
                  <a:schemeClr val="tx1">
                    <a:lumMod val="65000"/>
                    <a:lumOff val="35000"/>
                  </a:schemeClr>
                </a:solidFill>
              </a:rPr>
              <a:t>Code First Girls – Nanodegree – SOFTWARE 2</a:t>
            </a:r>
          </a:p>
        </p:txBody>
      </p:sp>
      <p:sp>
        <p:nvSpPr>
          <p:cNvPr id="6" name="Subtitle 2">
            <a:extLst>
              <a:ext uri="{FF2B5EF4-FFF2-40B4-BE49-F238E27FC236}">
                <a16:creationId xmlns:a16="http://schemas.microsoft.com/office/drawing/2014/main" id="{55DE8264-A289-5648-B22F-625FE7ED9F7C}"/>
              </a:ext>
            </a:extLst>
          </p:cNvPr>
          <p:cNvSpPr txBox="1">
            <a:spLocks/>
          </p:cNvSpPr>
          <p:nvPr/>
        </p:nvSpPr>
        <p:spPr>
          <a:xfrm>
            <a:off x="3115478" y="4422532"/>
            <a:ext cx="5961044" cy="722492"/>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GB" sz="2000" dirty="0">
                <a:solidFill>
                  <a:schemeClr val="tx1">
                    <a:lumMod val="65000"/>
                    <a:lumOff val="35000"/>
                  </a:schemeClr>
                </a:solidFill>
              </a:rPr>
              <a:t>Cosmetics Search Engine by Ingredients</a:t>
            </a:r>
          </a:p>
        </p:txBody>
      </p:sp>
      <p:sp>
        <p:nvSpPr>
          <p:cNvPr id="7" name="Subtitle 2">
            <a:extLst>
              <a:ext uri="{FF2B5EF4-FFF2-40B4-BE49-F238E27FC236}">
                <a16:creationId xmlns:a16="http://schemas.microsoft.com/office/drawing/2014/main" id="{969D3567-ADA9-734A-A16B-AE67959347CE}"/>
              </a:ext>
            </a:extLst>
          </p:cNvPr>
          <p:cNvSpPr txBox="1">
            <a:spLocks/>
          </p:cNvSpPr>
          <p:nvPr/>
        </p:nvSpPr>
        <p:spPr>
          <a:xfrm>
            <a:off x="0" y="6135508"/>
            <a:ext cx="2432649" cy="722492"/>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GB" sz="2000" dirty="0">
                <a:solidFill>
                  <a:schemeClr val="tx1">
                    <a:lumMod val="65000"/>
                    <a:lumOff val="35000"/>
                  </a:schemeClr>
                </a:solidFill>
              </a:rPr>
              <a:t>Project Group2</a:t>
            </a:r>
          </a:p>
        </p:txBody>
      </p:sp>
      <p:pic>
        <p:nvPicPr>
          <p:cNvPr id="5" name="Picture 4">
            <a:extLst>
              <a:ext uri="{FF2B5EF4-FFF2-40B4-BE49-F238E27FC236}">
                <a16:creationId xmlns:a16="http://schemas.microsoft.com/office/drawing/2014/main" id="{00E43D85-160E-F145-B950-9B48B112677F}"/>
              </a:ext>
            </a:extLst>
          </p:cNvPr>
          <p:cNvPicPr>
            <a:picLocks noChangeAspect="1"/>
          </p:cNvPicPr>
          <p:nvPr/>
        </p:nvPicPr>
        <p:blipFill>
          <a:blip r:embed="rId3"/>
          <a:stretch>
            <a:fillRect/>
          </a:stretch>
        </p:blipFill>
        <p:spPr>
          <a:xfrm>
            <a:off x="4611560" y="-1463854"/>
            <a:ext cx="897844" cy="897844"/>
          </a:xfrm>
          <a:prstGeom prst="rect">
            <a:avLst/>
          </a:prstGeom>
        </p:spPr>
      </p:pic>
      <p:pic>
        <p:nvPicPr>
          <p:cNvPr id="11" name="Picture 10">
            <a:extLst>
              <a:ext uri="{FF2B5EF4-FFF2-40B4-BE49-F238E27FC236}">
                <a16:creationId xmlns:a16="http://schemas.microsoft.com/office/drawing/2014/main" id="{DA834BDF-63CB-684C-9F88-71BE4DA44CAA}"/>
              </a:ext>
            </a:extLst>
          </p:cNvPr>
          <p:cNvPicPr>
            <a:picLocks noChangeAspect="1"/>
          </p:cNvPicPr>
          <p:nvPr/>
        </p:nvPicPr>
        <p:blipFill>
          <a:blip r:embed="rId4"/>
          <a:stretch>
            <a:fillRect/>
          </a:stretch>
        </p:blipFill>
        <p:spPr>
          <a:xfrm>
            <a:off x="7217435" y="-2039063"/>
            <a:ext cx="902379" cy="897844"/>
          </a:xfrm>
          <a:prstGeom prst="rect">
            <a:avLst/>
          </a:prstGeom>
        </p:spPr>
      </p:pic>
      <p:pic>
        <p:nvPicPr>
          <p:cNvPr id="13" name="Picture 12">
            <a:extLst>
              <a:ext uri="{FF2B5EF4-FFF2-40B4-BE49-F238E27FC236}">
                <a16:creationId xmlns:a16="http://schemas.microsoft.com/office/drawing/2014/main" id="{C04EFC39-D073-B54A-BB4B-910E56901D63}"/>
              </a:ext>
            </a:extLst>
          </p:cNvPr>
          <p:cNvPicPr>
            <a:picLocks noChangeAspect="1"/>
          </p:cNvPicPr>
          <p:nvPr/>
        </p:nvPicPr>
        <p:blipFill>
          <a:blip r:embed="rId5"/>
          <a:stretch>
            <a:fillRect/>
          </a:stretch>
        </p:blipFill>
        <p:spPr>
          <a:xfrm>
            <a:off x="11405488" y="155785"/>
            <a:ext cx="659250" cy="897844"/>
          </a:xfrm>
          <a:prstGeom prst="rect">
            <a:avLst/>
          </a:prstGeom>
        </p:spPr>
      </p:pic>
    </p:spTree>
    <p:extLst>
      <p:ext uri="{BB962C8B-B14F-4D97-AF65-F5344CB8AC3E}">
        <p14:creationId xmlns:p14="http://schemas.microsoft.com/office/powerpoint/2010/main" val="310426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2" presetClass="entr" presetSubtype="2" fill="hold" grpId="0" nodeType="withEffect">
                                  <p:stCondLst>
                                    <p:cond delay="200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14" dur="500"/>
                                        <p:tgtEl>
                                          <p:spTgt spid="7">
                                            <p:txEl>
                                              <p:pRg st="0" end="0"/>
                                            </p:txEl>
                                          </p:spTgt>
                                        </p:tgtEl>
                                      </p:cBhvr>
                                    </p:animEffect>
                                  </p:childTnLst>
                                </p:cTn>
                              </p:par>
                              <p:par>
                                <p:cTn id="15" presetID="10" presetClass="entr" presetSubtype="0" fill="hold" grpId="0" nodeType="withEffect">
                                  <p:stCondLst>
                                    <p:cond delay="50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fade">
                                      <p:cBhvr>
                                        <p:cTn id="17" dur="400"/>
                                        <p:tgtEl>
                                          <p:spTgt spid="2"/>
                                        </p:tgtEl>
                                      </p:cBhvr>
                                    </p:animEffect>
                                  </p:childTnLst>
                                </p:cTn>
                              </p:par>
                              <p:par>
                                <p:cTn id="18" presetID="10" presetClass="entr" presetSubtype="0" fill="hold" grpId="0" nodeType="withEffect">
                                  <p:stCondLst>
                                    <p:cond delay="500"/>
                                  </p:stCondLst>
                                  <p:iterate type="lt">
                                    <p:tmPct val="10000"/>
                                  </p:iterate>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4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80AF-A389-0848-8DB4-92A1DFFFE25E}"/>
              </a:ext>
            </a:extLst>
          </p:cNvPr>
          <p:cNvSpPr>
            <a:spLocks noGrp="1"/>
          </p:cNvSpPr>
          <p:nvPr>
            <p:ph type="title"/>
          </p:nvPr>
        </p:nvSpPr>
        <p:spPr>
          <a:xfrm>
            <a:off x="913774" y="38903"/>
            <a:ext cx="10364451" cy="1048026"/>
          </a:xfrm>
        </p:spPr>
        <p:txBody>
          <a:bodyPr/>
          <a:lstStyle/>
          <a:p>
            <a:pPr algn="ctr"/>
            <a:r>
              <a:rPr lang="en-GB" dirty="0"/>
              <a:t>Products </a:t>
            </a:r>
            <a:r>
              <a:rPr lang="en-GB" dirty="0" err="1"/>
              <a:t>DatabasE</a:t>
            </a:r>
            <a:endParaRPr lang="en-GB" dirty="0"/>
          </a:p>
        </p:txBody>
      </p:sp>
      <p:sp>
        <p:nvSpPr>
          <p:cNvPr id="3" name="Content Placeholder 5">
            <a:extLst>
              <a:ext uri="{FF2B5EF4-FFF2-40B4-BE49-F238E27FC236}">
                <a16:creationId xmlns:a16="http://schemas.microsoft.com/office/drawing/2014/main" id="{CD8ABC43-5078-8140-AD5A-35CC27A5F204}"/>
              </a:ext>
            </a:extLst>
          </p:cNvPr>
          <p:cNvSpPr txBox="1">
            <a:spLocks/>
          </p:cNvSpPr>
          <p:nvPr/>
        </p:nvSpPr>
        <p:spPr>
          <a:xfrm>
            <a:off x="658907" y="4626237"/>
            <a:ext cx="8425496" cy="1865991"/>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a:t>Modified OBF DB </a:t>
            </a:r>
            <a:r>
              <a:rPr lang="en-GB" sz="2800">
                <a:sym typeface="Wingdings" pitchFamily="2" charset="2"/>
              </a:rPr>
              <a:t></a:t>
            </a:r>
            <a:r>
              <a:rPr lang="en-GB" sz="2800"/>
              <a:t> COSMO DB</a:t>
            </a:r>
          </a:p>
          <a:p>
            <a:pPr lvl="2"/>
            <a:r>
              <a:rPr lang="en-GB" sz="2000"/>
              <a:t>Products table</a:t>
            </a:r>
          </a:p>
          <a:p>
            <a:pPr lvl="2"/>
            <a:r>
              <a:rPr lang="en-GB" sz="2000"/>
              <a:t>Ingredients table = 1 column/ingredient, ordered</a:t>
            </a:r>
          </a:p>
          <a:p>
            <a:pPr lvl="2">
              <a:buFont typeface="System Font Regular"/>
              <a:buChar char="+"/>
            </a:pPr>
            <a:r>
              <a:rPr lang="en-GB" sz="2000"/>
              <a:t>Search Table</a:t>
            </a:r>
          </a:p>
          <a:p>
            <a:pPr lvl="2"/>
            <a:endParaRPr lang="en-GB" sz="2000" dirty="0"/>
          </a:p>
        </p:txBody>
      </p:sp>
      <p:grpSp>
        <p:nvGrpSpPr>
          <p:cNvPr id="4" name="Group 3">
            <a:extLst>
              <a:ext uri="{FF2B5EF4-FFF2-40B4-BE49-F238E27FC236}">
                <a16:creationId xmlns:a16="http://schemas.microsoft.com/office/drawing/2014/main" id="{B129DB16-C0EC-794E-B7D4-D4171217FDF9}"/>
              </a:ext>
            </a:extLst>
          </p:cNvPr>
          <p:cNvGrpSpPr/>
          <p:nvPr/>
        </p:nvGrpSpPr>
        <p:grpSpPr>
          <a:xfrm>
            <a:off x="241420" y="1185469"/>
            <a:ext cx="1671580" cy="1528710"/>
            <a:chOff x="913774" y="4381981"/>
            <a:chExt cx="1671580" cy="1528710"/>
          </a:xfrm>
        </p:grpSpPr>
        <p:sp>
          <p:nvSpPr>
            <p:cNvPr id="5" name="Can 4">
              <a:extLst>
                <a:ext uri="{FF2B5EF4-FFF2-40B4-BE49-F238E27FC236}">
                  <a16:creationId xmlns:a16="http://schemas.microsoft.com/office/drawing/2014/main" id="{0B4B0655-6AD8-F04B-ABE6-03EF72474791}"/>
                </a:ext>
              </a:extLst>
            </p:cNvPr>
            <p:cNvSpPr/>
            <p:nvPr/>
          </p:nvSpPr>
          <p:spPr>
            <a:xfrm>
              <a:off x="913774" y="4381981"/>
              <a:ext cx="1671580" cy="1528710"/>
            </a:xfrm>
            <a:prstGeom prst="can">
              <a:avLst/>
            </a:prstGeom>
            <a:gradFill flip="none" rotWithShape="1">
              <a:gsLst>
                <a:gs pos="0">
                  <a:srgbClr val="FFCB00">
                    <a:tint val="66000"/>
                    <a:satMod val="160000"/>
                  </a:srgbClr>
                </a:gs>
                <a:gs pos="50000">
                  <a:srgbClr val="FFCB00">
                    <a:tint val="44500"/>
                    <a:satMod val="160000"/>
                  </a:srgbClr>
                </a:gs>
                <a:gs pos="100000">
                  <a:srgbClr val="FFCB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OBF DB</a:t>
              </a:r>
            </a:p>
            <a:p>
              <a:pPr algn="ctr"/>
              <a:endParaRPr lang="en-GB" sz="2400" dirty="0"/>
            </a:p>
          </p:txBody>
        </p:sp>
        <p:pic>
          <p:nvPicPr>
            <p:cNvPr id="6" name="Picture 5">
              <a:extLst>
                <a:ext uri="{FF2B5EF4-FFF2-40B4-BE49-F238E27FC236}">
                  <a16:creationId xmlns:a16="http://schemas.microsoft.com/office/drawing/2014/main" id="{6B127309-238B-ED4C-B60E-D89F79911199}"/>
                </a:ext>
              </a:extLst>
            </p:cNvPr>
            <p:cNvPicPr>
              <a:picLocks noChangeAspect="1"/>
            </p:cNvPicPr>
            <p:nvPr/>
          </p:nvPicPr>
          <p:blipFill>
            <a:blip r:embed="rId3"/>
            <a:stretch>
              <a:fillRect/>
            </a:stretch>
          </p:blipFill>
          <p:spPr>
            <a:xfrm>
              <a:off x="1414503" y="5240466"/>
              <a:ext cx="670122" cy="566300"/>
            </a:xfrm>
            <a:prstGeom prst="rect">
              <a:avLst/>
            </a:prstGeom>
          </p:spPr>
        </p:pic>
      </p:grpSp>
      <p:cxnSp>
        <p:nvCxnSpPr>
          <p:cNvPr id="7" name="Straight Arrow Connector 6">
            <a:extLst>
              <a:ext uri="{FF2B5EF4-FFF2-40B4-BE49-F238E27FC236}">
                <a16:creationId xmlns:a16="http://schemas.microsoft.com/office/drawing/2014/main" id="{06BEA7C7-E2D5-694D-ACAE-6DAA1BC596EA}"/>
              </a:ext>
            </a:extLst>
          </p:cNvPr>
          <p:cNvCxnSpPr>
            <a:cxnSpLocks/>
            <a:endCxn id="14" idx="1"/>
          </p:cNvCxnSpPr>
          <p:nvPr/>
        </p:nvCxnSpPr>
        <p:spPr>
          <a:xfrm>
            <a:off x="2057399" y="1949824"/>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009D57-F4A2-3447-B29A-5C9B73323B79}"/>
              </a:ext>
            </a:extLst>
          </p:cNvPr>
          <p:cNvCxnSpPr>
            <a:cxnSpLocks/>
          </p:cNvCxnSpPr>
          <p:nvPr/>
        </p:nvCxnSpPr>
        <p:spPr>
          <a:xfrm>
            <a:off x="3768806" y="1949824"/>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6695A462-3368-B241-B107-20D6D23A6393}"/>
              </a:ext>
            </a:extLst>
          </p:cNvPr>
          <p:cNvSpPr/>
          <p:nvPr/>
        </p:nvSpPr>
        <p:spPr>
          <a:xfrm>
            <a:off x="4513362" y="1348862"/>
            <a:ext cx="1796081" cy="1201923"/>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Clean Tables</a:t>
            </a:r>
          </a:p>
        </p:txBody>
      </p:sp>
      <p:sp>
        <p:nvSpPr>
          <p:cNvPr id="10" name="Hexagon 9">
            <a:extLst>
              <a:ext uri="{FF2B5EF4-FFF2-40B4-BE49-F238E27FC236}">
                <a16:creationId xmlns:a16="http://schemas.microsoft.com/office/drawing/2014/main" id="{70F266A8-A175-8E40-820D-43E0765082E2}"/>
              </a:ext>
            </a:extLst>
          </p:cNvPr>
          <p:cNvSpPr/>
          <p:nvPr/>
        </p:nvSpPr>
        <p:spPr>
          <a:xfrm>
            <a:off x="4513360" y="3214856"/>
            <a:ext cx="1796081" cy="1201923"/>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err="1"/>
              <a:t>ListDF</a:t>
            </a:r>
            <a:r>
              <a:rPr lang="en-GB" sz="2400" dirty="0"/>
              <a:t> Module</a:t>
            </a:r>
          </a:p>
        </p:txBody>
      </p:sp>
      <p:cxnSp>
        <p:nvCxnSpPr>
          <p:cNvPr id="11" name="Straight Arrow Connector 10">
            <a:extLst>
              <a:ext uri="{FF2B5EF4-FFF2-40B4-BE49-F238E27FC236}">
                <a16:creationId xmlns:a16="http://schemas.microsoft.com/office/drawing/2014/main" id="{69C8840C-DAA1-AF4E-91D0-1A148EACED31}"/>
              </a:ext>
            </a:extLst>
          </p:cNvPr>
          <p:cNvCxnSpPr>
            <a:cxnSpLocks/>
          </p:cNvCxnSpPr>
          <p:nvPr/>
        </p:nvCxnSpPr>
        <p:spPr>
          <a:xfrm>
            <a:off x="5411400" y="2550785"/>
            <a:ext cx="0" cy="664071"/>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0C46361-84A8-1C4E-AB60-0EB4ABE6446E}"/>
              </a:ext>
            </a:extLst>
          </p:cNvPr>
          <p:cNvCxnSpPr>
            <a:cxnSpLocks/>
          </p:cNvCxnSpPr>
          <p:nvPr/>
        </p:nvCxnSpPr>
        <p:spPr>
          <a:xfrm>
            <a:off x="6462700" y="1949824"/>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612B63F-0B26-7C4B-8653-F678D99D0A86}"/>
              </a:ext>
            </a:extLst>
          </p:cNvPr>
          <p:cNvGrpSpPr/>
          <p:nvPr/>
        </p:nvGrpSpPr>
        <p:grpSpPr>
          <a:xfrm>
            <a:off x="2657556" y="1394199"/>
            <a:ext cx="1252258" cy="1525918"/>
            <a:chOff x="2657556" y="1394199"/>
            <a:chExt cx="1252258" cy="1525918"/>
          </a:xfrm>
        </p:grpSpPr>
        <p:pic>
          <p:nvPicPr>
            <p:cNvPr id="14" name="Picture 13">
              <a:extLst>
                <a:ext uri="{FF2B5EF4-FFF2-40B4-BE49-F238E27FC236}">
                  <a16:creationId xmlns:a16="http://schemas.microsoft.com/office/drawing/2014/main" id="{CDDD1AE2-8266-0B42-8432-F2EAF765CC4C}"/>
                </a:ext>
              </a:extLst>
            </p:cNvPr>
            <p:cNvPicPr>
              <a:picLocks noChangeAspect="1"/>
            </p:cNvPicPr>
            <p:nvPr/>
          </p:nvPicPr>
          <p:blipFill>
            <a:blip r:embed="rId4"/>
            <a:stretch>
              <a:fillRect/>
            </a:stretch>
          </p:blipFill>
          <p:spPr>
            <a:xfrm>
              <a:off x="2657556" y="1394199"/>
              <a:ext cx="1111250" cy="1111250"/>
            </a:xfrm>
            <a:prstGeom prst="rect">
              <a:avLst/>
            </a:prstGeom>
          </p:spPr>
        </p:pic>
        <p:sp>
          <p:nvSpPr>
            <p:cNvPr id="15" name="TextBox 14">
              <a:extLst>
                <a:ext uri="{FF2B5EF4-FFF2-40B4-BE49-F238E27FC236}">
                  <a16:creationId xmlns:a16="http://schemas.microsoft.com/office/drawing/2014/main" id="{1FCA0A32-7A90-A24B-916E-E122F31F320E}"/>
                </a:ext>
              </a:extLst>
            </p:cNvPr>
            <p:cNvSpPr txBox="1"/>
            <p:nvPr/>
          </p:nvSpPr>
          <p:spPr>
            <a:xfrm>
              <a:off x="2764179" y="2550785"/>
              <a:ext cx="1145635" cy="369332"/>
            </a:xfrm>
            <a:prstGeom prst="rect">
              <a:avLst/>
            </a:prstGeom>
            <a:noFill/>
          </p:spPr>
          <p:txBody>
            <a:bodyPr wrap="none" rtlCol="0">
              <a:spAutoFit/>
            </a:bodyPr>
            <a:lstStyle/>
            <a:p>
              <a:pPr algn="ctr"/>
              <a:r>
                <a:rPr lang="en-GB" dirty="0"/>
                <a:t>OBF Table</a:t>
              </a:r>
            </a:p>
          </p:txBody>
        </p:sp>
      </p:grpSp>
      <p:grpSp>
        <p:nvGrpSpPr>
          <p:cNvPr id="16" name="Group 15">
            <a:extLst>
              <a:ext uri="{FF2B5EF4-FFF2-40B4-BE49-F238E27FC236}">
                <a16:creationId xmlns:a16="http://schemas.microsoft.com/office/drawing/2014/main" id="{25D3284A-7958-7641-9195-3D67A9A0B949}"/>
              </a:ext>
            </a:extLst>
          </p:cNvPr>
          <p:cNvGrpSpPr/>
          <p:nvPr/>
        </p:nvGrpSpPr>
        <p:grpSpPr>
          <a:xfrm>
            <a:off x="7228596" y="979531"/>
            <a:ext cx="1111250" cy="1815692"/>
            <a:chOff x="2657556" y="1394199"/>
            <a:chExt cx="1111250" cy="1815692"/>
          </a:xfrm>
        </p:grpSpPr>
        <p:pic>
          <p:nvPicPr>
            <p:cNvPr id="17" name="Picture 16">
              <a:extLst>
                <a:ext uri="{FF2B5EF4-FFF2-40B4-BE49-F238E27FC236}">
                  <a16:creationId xmlns:a16="http://schemas.microsoft.com/office/drawing/2014/main" id="{8DA4D4C4-10C8-A74F-A01E-7BB01AAFB990}"/>
                </a:ext>
              </a:extLst>
            </p:cNvPr>
            <p:cNvPicPr>
              <a:picLocks noChangeAspect="1"/>
            </p:cNvPicPr>
            <p:nvPr/>
          </p:nvPicPr>
          <p:blipFill>
            <a:blip r:embed="rId4"/>
            <a:stretch>
              <a:fillRect/>
            </a:stretch>
          </p:blipFill>
          <p:spPr>
            <a:xfrm>
              <a:off x="2657556" y="1394199"/>
              <a:ext cx="1111250" cy="1111250"/>
            </a:xfrm>
            <a:prstGeom prst="rect">
              <a:avLst/>
            </a:prstGeom>
          </p:spPr>
        </p:pic>
        <p:sp>
          <p:nvSpPr>
            <p:cNvPr id="18" name="TextBox 17">
              <a:extLst>
                <a:ext uri="{FF2B5EF4-FFF2-40B4-BE49-F238E27FC236}">
                  <a16:creationId xmlns:a16="http://schemas.microsoft.com/office/drawing/2014/main" id="{87B3F83A-E23F-634F-9E53-AFC58D03A232}"/>
                </a:ext>
              </a:extLst>
            </p:cNvPr>
            <p:cNvSpPr txBox="1"/>
            <p:nvPr/>
          </p:nvSpPr>
          <p:spPr>
            <a:xfrm>
              <a:off x="2710867" y="2563560"/>
              <a:ext cx="1004626" cy="646331"/>
            </a:xfrm>
            <a:prstGeom prst="rect">
              <a:avLst/>
            </a:prstGeom>
            <a:noFill/>
          </p:spPr>
          <p:txBody>
            <a:bodyPr wrap="square" rtlCol="0">
              <a:spAutoFit/>
            </a:bodyPr>
            <a:lstStyle/>
            <a:p>
              <a:pPr algn="ctr"/>
              <a:r>
                <a:rPr lang="en-GB" dirty="0"/>
                <a:t>Products Table</a:t>
              </a:r>
            </a:p>
          </p:txBody>
        </p:sp>
      </p:grpSp>
      <p:grpSp>
        <p:nvGrpSpPr>
          <p:cNvPr id="19" name="Group 18">
            <a:extLst>
              <a:ext uri="{FF2B5EF4-FFF2-40B4-BE49-F238E27FC236}">
                <a16:creationId xmlns:a16="http://schemas.microsoft.com/office/drawing/2014/main" id="{6E0A486C-AC07-BA46-A909-8B4C196F38CA}"/>
              </a:ext>
            </a:extLst>
          </p:cNvPr>
          <p:cNvGrpSpPr/>
          <p:nvPr/>
        </p:nvGrpSpPr>
        <p:grpSpPr>
          <a:xfrm>
            <a:off x="7169418" y="3051464"/>
            <a:ext cx="1229605" cy="1761100"/>
            <a:chOff x="2598378" y="1394199"/>
            <a:chExt cx="1229605" cy="1761100"/>
          </a:xfrm>
        </p:grpSpPr>
        <p:pic>
          <p:nvPicPr>
            <p:cNvPr id="20" name="Picture 19">
              <a:extLst>
                <a:ext uri="{FF2B5EF4-FFF2-40B4-BE49-F238E27FC236}">
                  <a16:creationId xmlns:a16="http://schemas.microsoft.com/office/drawing/2014/main" id="{6CF7C24E-61A2-8D4B-9B94-483543AE1E38}"/>
                </a:ext>
              </a:extLst>
            </p:cNvPr>
            <p:cNvPicPr>
              <a:picLocks noChangeAspect="1"/>
            </p:cNvPicPr>
            <p:nvPr/>
          </p:nvPicPr>
          <p:blipFill>
            <a:blip r:embed="rId4"/>
            <a:stretch>
              <a:fillRect/>
            </a:stretch>
          </p:blipFill>
          <p:spPr>
            <a:xfrm>
              <a:off x="2657556" y="1394199"/>
              <a:ext cx="1111250" cy="1111250"/>
            </a:xfrm>
            <a:prstGeom prst="rect">
              <a:avLst/>
            </a:prstGeom>
          </p:spPr>
        </p:pic>
        <p:sp>
          <p:nvSpPr>
            <p:cNvPr id="21" name="TextBox 20">
              <a:extLst>
                <a:ext uri="{FF2B5EF4-FFF2-40B4-BE49-F238E27FC236}">
                  <a16:creationId xmlns:a16="http://schemas.microsoft.com/office/drawing/2014/main" id="{CED810F1-DA99-404C-B0BF-1E50807AF12A}"/>
                </a:ext>
              </a:extLst>
            </p:cNvPr>
            <p:cNvSpPr txBox="1"/>
            <p:nvPr/>
          </p:nvSpPr>
          <p:spPr>
            <a:xfrm>
              <a:off x="2598378" y="2508968"/>
              <a:ext cx="1229605" cy="646331"/>
            </a:xfrm>
            <a:prstGeom prst="rect">
              <a:avLst/>
            </a:prstGeom>
            <a:noFill/>
          </p:spPr>
          <p:txBody>
            <a:bodyPr wrap="square" rtlCol="0">
              <a:spAutoFit/>
            </a:bodyPr>
            <a:lstStyle/>
            <a:p>
              <a:pPr algn="ctr"/>
              <a:r>
                <a:rPr lang="en-GB" dirty="0"/>
                <a:t>Ingredients Table</a:t>
              </a:r>
            </a:p>
          </p:txBody>
        </p:sp>
      </p:grpSp>
      <p:cxnSp>
        <p:nvCxnSpPr>
          <p:cNvPr id="22" name="Straight Arrow Connector 21">
            <a:extLst>
              <a:ext uri="{FF2B5EF4-FFF2-40B4-BE49-F238E27FC236}">
                <a16:creationId xmlns:a16="http://schemas.microsoft.com/office/drawing/2014/main" id="{E52B2F74-F887-3E44-899B-CA03FEE46EC5}"/>
              </a:ext>
            </a:extLst>
          </p:cNvPr>
          <p:cNvCxnSpPr>
            <a:cxnSpLocks/>
          </p:cNvCxnSpPr>
          <p:nvPr/>
        </p:nvCxnSpPr>
        <p:spPr>
          <a:xfrm>
            <a:off x="8399023" y="1949823"/>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7E2303B-7CC9-104F-A850-2DE320D88F46}"/>
              </a:ext>
            </a:extLst>
          </p:cNvPr>
          <p:cNvGrpSpPr/>
          <p:nvPr/>
        </p:nvGrpSpPr>
        <p:grpSpPr>
          <a:xfrm>
            <a:off x="9318178" y="3932014"/>
            <a:ext cx="1229605" cy="1761100"/>
            <a:chOff x="2598378" y="1394199"/>
            <a:chExt cx="1229605" cy="1761100"/>
          </a:xfrm>
        </p:grpSpPr>
        <p:pic>
          <p:nvPicPr>
            <p:cNvPr id="24" name="Picture 23">
              <a:extLst>
                <a:ext uri="{FF2B5EF4-FFF2-40B4-BE49-F238E27FC236}">
                  <a16:creationId xmlns:a16="http://schemas.microsoft.com/office/drawing/2014/main" id="{68838A60-9ED6-B045-8F50-7399BDD06D4E}"/>
                </a:ext>
              </a:extLst>
            </p:cNvPr>
            <p:cNvPicPr>
              <a:picLocks noChangeAspect="1"/>
            </p:cNvPicPr>
            <p:nvPr/>
          </p:nvPicPr>
          <p:blipFill>
            <a:blip r:embed="rId4"/>
            <a:stretch>
              <a:fillRect/>
            </a:stretch>
          </p:blipFill>
          <p:spPr>
            <a:xfrm>
              <a:off x="2657556" y="1394199"/>
              <a:ext cx="1111250" cy="1111250"/>
            </a:xfrm>
            <a:prstGeom prst="rect">
              <a:avLst/>
            </a:prstGeom>
          </p:spPr>
        </p:pic>
        <p:sp>
          <p:nvSpPr>
            <p:cNvPr id="25" name="TextBox 24">
              <a:extLst>
                <a:ext uri="{FF2B5EF4-FFF2-40B4-BE49-F238E27FC236}">
                  <a16:creationId xmlns:a16="http://schemas.microsoft.com/office/drawing/2014/main" id="{9A8C4502-162F-9745-A690-0FA4CC0DA79C}"/>
                </a:ext>
              </a:extLst>
            </p:cNvPr>
            <p:cNvSpPr txBox="1"/>
            <p:nvPr/>
          </p:nvSpPr>
          <p:spPr>
            <a:xfrm>
              <a:off x="2598378" y="2508968"/>
              <a:ext cx="1229605" cy="646331"/>
            </a:xfrm>
            <a:prstGeom prst="rect">
              <a:avLst/>
            </a:prstGeom>
            <a:noFill/>
          </p:spPr>
          <p:txBody>
            <a:bodyPr wrap="square" rtlCol="0">
              <a:spAutoFit/>
            </a:bodyPr>
            <a:lstStyle/>
            <a:p>
              <a:pPr algn="ctr"/>
              <a:r>
                <a:rPr lang="en-GB" dirty="0"/>
                <a:t>Search Table</a:t>
              </a:r>
            </a:p>
          </p:txBody>
        </p:sp>
      </p:grpSp>
      <p:sp>
        <p:nvSpPr>
          <p:cNvPr id="26" name="TextBox 25">
            <a:extLst>
              <a:ext uri="{FF2B5EF4-FFF2-40B4-BE49-F238E27FC236}">
                <a16:creationId xmlns:a16="http://schemas.microsoft.com/office/drawing/2014/main" id="{DCDCF9D8-A8AD-2C4F-B3B0-08740A49E53C}"/>
              </a:ext>
            </a:extLst>
          </p:cNvPr>
          <p:cNvSpPr txBox="1"/>
          <p:nvPr/>
        </p:nvSpPr>
        <p:spPr>
          <a:xfrm>
            <a:off x="8663676" y="3892256"/>
            <a:ext cx="389850" cy="461665"/>
          </a:xfrm>
          <a:prstGeom prst="rect">
            <a:avLst/>
          </a:prstGeom>
          <a:noFill/>
        </p:spPr>
        <p:txBody>
          <a:bodyPr wrap="none" rtlCol="0">
            <a:spAutoFit/>
          </a:bodyPr>
          <a:lstStyle/>
          <a:p>
            <a:r>
              <a:rPr lang="en-GB" sz="2400" b="1" dirty="0"/>
              <a:t>+</a:t>
            </a:r>
          </a:p>
        </p:txBody>
      </p:sp>
      <p:sp>
        <p:nvSpPr>
          <p:cNvPr id="27" name="Title 1">
            <a:extLst>
              <a:ext uri="{FF2B5EF4-FFF2-40B4-BE49-F238E27FC236}">
                <a16:creationId xmlns:a16="http://schemas.microsoft.com/office/drawing/2014/main" id="{A12F3604-DAD9-F944-BA00-CECB3A415E9B}"/>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DB</a:t>
            </a:r>
          </a:p>
        </p:txBody>
      </p:sp>
      <p:grpSp>
        <p:nvGrpSpPr>
          <p:cNvPr id="28" name="Group 27">
            <a:extLst>
              <a:ext uri="{FF2B5EF4-FFF2-40B4-BE49-F238E27FC236}">
                <a16:creationId xmlns:a16="http://schemas.microsoft.com/office/drawing/2014/main" id="{64F5F77B-F7DB-5C4F-A94C-4B19FF0E170A}"/>
              </a:ext>
            </a:extLst>
          </p:cNvPr>
          <p:cNvGrpSpPr/>
          <p:nvPr/>
        </p:nvGrpSpPr>
        <p:grpSpPr>
          <a:xfrm>
            <a:off x="9084402" y="1185468"/>
            <a:ext cx="1671580" cy="1528710"/>
            <a:chOff x="9084402" y="1185468"/>
            <a:chExt cx="1671580" cy="1528710"/>
          </a:xfrm>
        </p:grpSpPr>
        <p:sp>
          <p:nvSpPr>
            <p:cNvPr id="29" name="Can 28">
              <a:extLst>
                <a:ext uri="{FF2B5EF4-FFF2-40B4-BE49-F238E27FC236}">
                  <a16:creationId xmlns:a16="http://schemas.microsoft.com/office/drawing/2014/main" id="{377FB6A0-C40E-134B-86BD-BD789D8C1FC4}"/>
                </a:ext>
              </a:extLst>
            </p:cNvPr>
            <p:cNvSpPr/>
            <p:nvPr/>
          </p:nvSpPr>
          <p:spPr>
            <a:xfrm>
              <a:off x="9084402" y="1185468"/>
              <a:ext cx="1671580" cy="1528710"/>
            </a:xfrm>
            <a:prstGeom prst="can">
              <a:avLst/>
            </a:prstGeom>
            <a:gradFill flip="none" rotWithShape="1">
              <a:gsLst>
                <a:gs pos="0">
                  <a:srgbClr val="FFDE80"/>
                </a:gs>
                <a:gs pos="50000">
                  <a:srgbClr val="FFC000">
                    <a:tint val="44500"/>
                    <a:satMod val="160000"/>
                  </a:srgbClr>
                </a:gs>
                <a:gs pos="100000">
                  <a:srgbClr val="FFC0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Cosmo DB</a:t>
              </a:r>
            </a:p>
            <a:p>
              <a:pPr algn="ctr"/>
              <a:endParaRPr lang="en-GB" sz="2400" dirty="0"/>
            </a:p>
          </p:txBody>
        </p:sp>
        <p:sp>
          <p:nvSpPr>
            <p:cNvPr id="30" name="TextBox 29">
              <a:extLst>
                <a:ext uri="{FF2B5EF4-FFF2-40B4-BE49-F238E27FC236}">
                  <a16:creationId xmlns:a16="http://schemas.microsoft.com/office/drawing/2014/main" id="{58B51B45-DC75-F549-83F9-0AE9539E3511}"/>
                </a:ext>
              </a:extLst>
            </p:cNvPr>
            <p:cNvSpPr txBox="1"/>
            <p:nvPr/>
          </p:nvSpPr>
          <p:spPr>
            <a:xfrm>
              <a:off x="9635462" y="2090781"/>
              <a:ext cx="595035" cy="584775"/>
            </a:xfrm>
            <a:prstGeom prst="rect">
              <a:avLst/>
            </a:prstGeom>
            <a:noFill/>
          </p:spPr>
          <p:txBody>
            <a:bodyPr wrap="none" rtlCol="0">
              <a:spAutoFit/>
            </a:bodyPr>
            <a:lstStyle/>
            <a:p>
              <a:pPr algn="ctr"/>
              <a:r>
                <a:rPr lang="en-GB" sz="3200" dirty="0"/>
                <a:t>🌸</a:t>
              </a:r>
            </a:p>
          </p:txBody>
        </p:sp>
      </p:grpSp>
    </p:spTree>
    <p:extLst>
      <p:ext uri="{BB962C8B-B14F-4D97-AF65-F5344CB8AC3E}">
        <p14:creationId xmlns:p14="http://schemas.microsoft.com/office/powerpoint/2010/main" val="194566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ppt_x</p:attrName>
                                        </p:attrNameLst>
                                      </p:cBhvr>
                                      <p:tavLst>
                                        <p:tav tm="0">
                                          <p:val>
                                            <p:strVal val="#ppt_x-#ppt_w*1.125000"/>
                                          </p:val>
                                        </p:tav>
                                        <p:tav tm="100000">
                                          <p:val>
                                            <p:strVal val="#ppt_x"/>
                                          </p:val>
                                        </p:tav>
                                      </p:tavLst>
                                    </p:anim>
                                    <p:animEffect transition="in" filter="wipe(right)">
                                      <p:cBhvr>
                                        <p:cTn id="18" dur="500"/>
                                        <p:tgtEl>
                                          <p:spTgt spid="8"/>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ppt_y</p:attrName>
                                        </p:attrNameLst>
                                      </p:cBhvr>
                                      <p:tavLst>
                                        <p:tav tm="0">
                                          <p:val>
                                            <p:strVal val="#ppt_y+#ppt_h*1.125000"/>
                                          </p:val>
                                        </p:tav>
                                        <p:tav tm="100000">
                                          <p:val>
                                            <p:strVal val="#ppt_y"/>
                                          </p:val>
                                        </p:tav>
                                      </p:tavLst>
                                    </p:anim>
                                    <p:animEffect transition="in" filter="wipe(up)">
                                      <p:cBhvr>
                                        <p:cTn id="22" dur="500"/>
                                        <p:tgtEl>
                                          <p:spTgt spid="9"/>
                                        </p:tgtEl>
                                      </p:cBhvr>
                                    </p:animEffect>
                                  </p:childTnLst>
                                </p:cTn>
                              </p:par>
                              <p:par>
                                <p:cTn id="23" presetID="1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ppt_y</p:attrName>
                                        </p:attrNameLst>
                                      </p:cBhvr>
                                      <p:tavLst>
                                        <p:tav tm="0">
                                          <p:val>
                                            <p:strVal val="#ppt_y+#ppt_h*1.125000"/>
                                          </p:val>
                                        </p:tav>
                                        <p:tav tm="100000">
                                          <p:val>
                                            <p:strVal val="#ppt_y"/>
                                          </p:val>
                                        </p:tav>
                                      </p:tavLst>
                                    </p:anim>
                                    <p:animEffect transition="in" filter="wipe(up)">
                                      <p:cBhvr>
                                        <p:cTn id="26" dur="500"/>
                                        <p:tgtEl>
                                          <p:spTgt spid="11"/>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ppt_x</p:attrName>
                                        </p:attrNameLst>
                                      </p:cBhvr>
                                      <p:tavLst>
                                        <p:tav tm="0">
                                          <p:val>
                                            <p:strVal val="#ppt_x-#ppt_w*1.125000"/>
                                          </p:val>
                                        </p:tav>
                                        <p:tav tm="100000">
                                          <p:val>
                                            <p:strVal val="#ppt_x"/>
                                          </p:val>
                                        </p:tav>
                                      </p:tavLst>
                                    </p:anim>
                                    <p:animEffect transition="in" filter="wipe(right)">
                                      <p:cBhvr>
                                        <p:cTn id="36" dur="500"/>
                                        <p:tgtEl>
                                          <p:spTgt spid="12"/>
                                        </p:tgtEl>
                                      </p:cBhvr>
                                    </p:animEffect>
                                  </p:childTnLst>
                                </p:cTn>
                              </p:par>
                              <p:par>
                                <p:cTn id="37" presetID="1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ppt_y</p:attrName>
                                        </p:attrNameLst>
                                      </p:cBhvr>
                                      <p:tavLst>
                                        <p:tav tm="0">
                                          <p:val>
                                            <p:strVal val="#ppt_y+#ppt_h*1.125000"/>
                                          </p:val>
                                        </p:tav>
                                        <p:tav tm="100000">
                                          <p:val>
                                            <p:strVal val="#ppt_y"/>
                                          </p:val>
                                        </p:tav>
                                      </p:tavLst>
                                    </p:anim>
                                    <p:animEffect transition="in" filter="wipe(up)">
                                      <p:cBhvr>
                                        <p:cTn id="40" dur="500"/>
                                        <p:tgtEl>
                                          <p:spTgt spid="16"/>
                                        </p:tgtEl>
                                      </p:cBhvr>
                                    </p:animEffect>
                                  </p:childTnLst>
                                </p:cTn>
                              </p:par>
                              <p:par>
                                <p:cTn id="41" presetID="1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p:tgtEl>
                                          <p:spTgt spid="19"/>
                                        </p:tgtEl>
                                        <p:attrNameLst>
                                          <p:attrName>ppt_y</p:attrName>
                                        </p:attrNameLst>
                                      </p:cBhvr>
                                      <p:tavLst>
                                        <p:tav tm="0">
                                          <p:val>
                                            <p:strVal val="#ppt_y+#ppt_h*1.125000"/>
                                          </p:val>
                                        </p:tav>
                                        <p:tav tm="100000">
                                          <p:val>
                                            <p:strVal val="#ppt_y"/>
                                          </p:val>
                                        </p:tav>
                                      </p:tavLst>
                                    </p:anim>
                                    <p:animEffect transition="in" filter="wipe(up)">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p:tgtEl>
                                          <p:spTgt spid="26"/>
                                        </p:tgtEl>
                                        <p:attrNameLst>
                                          <p:attrName>ppt_y</p:attrName>
                                        </p:attrNameLst>
                                      </p:cBhvr>
                                      <p:tavLst>
                                        <p:tav tm="0">
                                          <p:val>
                                            <p:strVal val="#ppt_y+#ppt_h*1.125000"/>
                                          </p:val>
                                        </p:tav>
                                        <p:tav tm="100000">
                                          <p:val>
                                            <p:strVal val="#ppt_y"/>
                                          </p:val>
                                        </p:tav>
                                      </p:tavLst>
                                    </p:anim>
                                    <p:animEffect transition="in" filter="wipe(up)">
                                      <p:cBhvr>
                                        <p:cTn id="50" dur="500"/>
                                        <p:tgtEl>
                                          <p:spTgt spid="26"/>
                                        </p:tgtEl>
                                      </p:cBhvr>
                                    </p:animEffect>
                                  </p:childTnLst>
                                </p:cTn>
                              </p:par>
                              <p:par>
                                <p:cTn id="51" presetID="12" presetClass="entr" presetSubtype="4"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p:tgtEl>
                                          <p:spTgt spid="23"/>
                                        </p:tgtEl>
                                        <p:attrNameLst>
                                          <p:attrName>ppt_y</p:attrName>
                                        </p:attrNameLst>
                                      </p:cBhvr>
                                      <p:tavLst>
                                        <p:tav tm="0">
                                          <p:val>
                                            <p:strVal val="#ppt_y+#ppt_h*1.125000"/>
                                          </p:val>
                                        </p:tav>
                                        <p:tav tm="100000">
                                          <p:val>
                                            <p:strVal val="#ppt_y"/>
                                          </p:val>
                                        </p:tav>
                                      </p:tavLst>
                                    </p:anim>
                                    <p:animEffect transition="in" filter="wipe(up)">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ppt_x</p:attrName>
                                        </p:attrNameLst>
                                      </p:cBhvr>
                                      <p:tavLst>
                                        <p:tav tm="0">
                                          <p:val>
                                            <p:strVal val="#ppt_x-#ppt_w*1.125000"/>
                                          </p:val>
                                        </p:tav>
                                        <p:tav tm="100000">
                                          <p:val>
                                            <p:strVal val="#ppt_x"/>
                                          </p:val>
                                        </p:tav>
                                      </p:tavLst>
                                    </p:anim>
                                    <p:animEffect transition="in" filter="wipe(right)">
                                      <p:cBhvr>
                                        <p:cTn id="60" dur="500"/>
                                        <p:tgtEl>
                                          <p:spTgt spid="22"/>
                                        </p:tgtEl>
                                      </p:cBhvr>
                                    </p:animEffect>
                                  </p:childTnLst>
                                </p:cTn>
                              </p:par>
                              <p:par>
                                <p:cTn id="61" presetID="12" presetClass="entr" presetSubtype="8"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p:tgtEl>
                                          <p:spTgt spid="28"/>
                                        </p:tgtEl>
                                        <p:attrNameLst>
                                          <p:attrName>ppt_x</p:attrName>
                                        </p:attrNameLst>
                                      </p:cBhvr>
                                      <p:tavLst>
                                        <p:tav tm="0">
                                          <p:val>
                                            <p:strVal val="#ppt_x-#ppt_w*1.125000"/>
                                          </p:val>
                                        </p:tav>
                                        <p:tav tm="100000">
                                          <p:val>
                                            <p:strVal val="#ppt_x"/>
                                          </p:val>
                                        </p:tav>
                                      </p:tavLst>
                                    </p:anim>
                                    <p:animEffect transition="in" filter="wipe(right)">
                                      <p:cBhvr>
                                        <p:cTn id="6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8C43-934B-E943-A0C3-DFFA1B09BDF1}"/>
              </a:ext>
            </a:extLst>
          </p:cNvPr>
          <p:cNvSpPr>
            <a:spLocks noGrp="1"/>
          </p:cNvSpPr>
          <p:nvPr>
            <p:ph type="title"/>
          </p:nvPr>
        </p:nvSpPr>
        <p:spPr>
          <a:xfrm>
            <a:off x="913774" y="38903"/>
            <a:ext cx="10364451" cy="1048026"/>
          </a:xfrm>
        </p:spPr>
        <p:txBody>
          <a:bodyPr/>
          <a:lstStyle/>
          <a:p>
            <a:pPr algn="ctr"/>
            <a:r>
              <a:rPr lang="en-GB" dirty="0"/>
              <a:t>Functions</a:t>
            </a:r>
          </a:p>
        </p:txBody>
      </p:sp>
      <p:sp>
        <p:nvSpPr>
          <p:cNvPr id="3" name="Content Placeholder 5">
            <a:extLst>
              <a:ext uri="{FF2B5EF4-FFF2-40B4-BE49-F238E27FC236}">
                <a16:creationId xmlns:a16="http://schemas.microsoft.com/office/drawing/2014/main" id="{DF37B460-5AFB-3946-8133-10FEA613029B}"/>
              </a:ext>
            </a:extLst>
          </p:cNvPr>
          <p:cNvSpPr txBox="1">
            <a:spLocks/>
          </p:cNvSpPr>
          <p:nvPr/>
        </p:nvSpPr>
        <p:spPr>
          <a:xfrm>
            <a:off x="1282700" y="1086929"/>
            <a:ext cx="9995525" cy="5339271"/>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a:t>Products</a:t>
            </a:r>
          </a:p>
          <a:p>
            <a:pPr lvl="1"/>
            <a:r>
              <a:rPr lang="en-GB" sz="2400"/>
              <a:t>Fuzzy search criteria</a:t>
            </a:r>
          </a:p>
          <a:p>
            <a:pPr marL="1246188" lvl="2" indent="-331788">
              <a:buFont typeface="Apple Color Emoji" pitchFamily="2" charset="0"/>
              <a:buChar char="✅"/>
            </a:pPr>
            <a:r>
              <a:rPr lang="en-GB" sz="2000"/>
              <a:t>Ingredient simply present in the product ingredient list</a:t>
            </a:r>
          </a:p>
          <a:p>
            <a:pPr marL="1292225" lvl="2" indent="-377825">
              <a:buFont typeface="Apple Color Emoji" pitchFamily="2" charset="0"/>
              <a:buChar char="❌"/>
            </a:pPr>
            <a:r>
              <a:rPr lang="en-GB" sz="2000"/>
              <a:t>Ingredient not present in the list</a:t>
            </a:r>
          </a:p>
          <a:p>
            <a:pPr marL="1292225" lvl="2" indent="-377825">
              <a:buSzPct val="100000"/>
              <a:buFont typeface=".Apple Color Emoji UI"/>
              <a:buChar char="🔢"/>
            </a:pPr>
            <a:r>
              <a:rPr lang="en-GB" sz="2000"/>
              <a:t>Ingredient present at a specific place in the list (from 1</a:t>
            </a:r>
            <a:r>
              <a:rPr lang="en-GB" sz="2000" baseline="30000"/>
              <a:t>st</a:t>
            </a:r>
            <a:r>
              <a:rPr lang="en-GB" sz="2000"/>
              <a:t> to 5</a:t>
            </a:r>
            <a:r>
              <a:rPr lang="en-GB" sz="2000" baseline="30000"/>
              <a:t>th</a:t>
            </a:r>
            <a:r>
              <a:rPr lang="en-GB" sz="2000"/>
              <a:t>)</a:t>
            </a:r>
          </a:p>
          <a:p>
            <a:pPr marL="0" indent="0">
              <a:buFont typeface="Arial" panose="020B0604020202020204" pitchFamily="34" charset="0"/>
              <a:buNone/>
            </a:pPr>
            <a:endParaRPr lang="en-GB" sz="2400"/>
          </a:p>
          <a:p>
            <a:pPr lvl="1">
              <a:buFont typeface="System Font Regular"/>
              <a:buChar char="+"/>
            </a:pPr>
            <a:r>
              <a:rPr lang="en-GB" sz="2400"/>
              <a:t>Other functions </a:t>
            </a:r>
          </a:p>
          <a:p>
            <a:pPr lvl="2"/>
            <a:r>
              <a:rPr lang="en-GB" sz="2000"/>
              <a:t>Avoid displaying products containing too many null values</a:t>
            </a:r>
          </a:p>
          <a:p>
            <a:pPr lvl="2"/>
            <a:r>
              <a:rPr lang="en-GB" sz="2000"/>
              <a:t>Store result query in the search_products table (Products DB) &amp; fetch them to be presented on the Results webpage</a:t>
            </a:r>
          </a:p>
          <a:p>
            <a:pPr lvl="2"/>
            <a:r>
              <a:rPr lang="en-GB" sz="2000">
                <a:solidFill>
                  <a:schemeClr val="tx1">
                    <a:lumMod val="50000"/>
                    <a:lumOff val="50000"/>
                  </a:schemeClr>
                </a:solidFill>
              </a:rPr>
              <a:t>Search results returned in several pages (instead of 1 very long page)</a:t>
            </a:r>
            <a:endParaRPr lang="en-GB" sz="2000" dirty="0">
              <a:solidFill>
                <a:schemeClr val="tx1">
                  <a:lumMod val="50000"/>
                  <a:lumOff val="50000"/>
                </a:schemeClr>
              </a:solidFill>
            </a:endParaRPr>
          </a:p>
        </p:txBody>
      </p:sp>
      <p:sp>
        <p:nvSpPr>
          <p:cNvPr id="4" name="Title 1">
            <a:extLst>
              <a:ext uri="{FF2B5EF4-FFF2-40B4-BE49-F238E27FC236}">
                <a16:creationId xmlns:a16="http://schemas.microsoft.com/office/drawing/2014/main" id="{F486C826-D8C8-5A42-9F50-11457C5FE14C}"/>
              </a:ext>
            </a:extLst>
          </p:cNvPr>
          <p:cNvSpPr txBox="1">
            <a:spLocks/>
          </p:cNvSpPr>
          <p:nvPr/>
        </p:nvSpPr>
        <p:spPr>
          <a:xfrm>
            <a:off x="0" y="0"/>
            <a:ext cx="17884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Functions</a:t>
            </a:r>
          </a:p>
        </p:txBody>
      </p:sp>
      <p:pic>
        <p:nvPicPr>
          <p:cNvPr id="5" name="Picture 4">
            <a:extLst>
              <a:ext uri="{FF2B5EF4-FFF2-40B4-BE49-F238E27FC236}">
                <a16:creationId xmlns:a16="http://schemas.microsoft.com/office/drawing/2014/main" id="{487445C5-691A-FD43-9D52-EE2F13F223B5}"/>
              </a:ext>
            </a:extLst>
          </p:cNvPr>
          <p:cNvPicPr>
            <a:picLocks noChangeAspect="1"/>
          </p:cNvPicPr>
          <p:nvPr/>
        </p:nvPicPr>
        <p:blipFill>
          <a:blip r:embed="rId2"/>
          <a:stretch>
            <a:fillRect/>
          </a:stretch>
        </p:blipFill>
        <p:spPr>
          <a:xfrm>
            <a:off x="427329" y="2259813"/>
            <a:ext cx="972888" cy="997834"/>
          </a:xfrm>
          <a:prstGeom prst="rect">
            <a:avLst/>
          </a:prstGeom>
        </p:spPr>
      </p:pic>
      <p:pic>
        <p:nvPicPr>
          <p:cNvPr id="6" name="Picture 5">
            <a:extLst>
              <a:ext uri="{FF2B5EF4-FFF2-40B4-BE49-F238E27FC236}">
                <a16:creationId xmlns:a16="http://schemas.microsoft.com/office/drawing/2014/main" id="{60976080-EE54-7A40-9AD3-633D8054D56D}"/>
              </a:ext>
            </a:extLst>
          </p:cNvPr>
          <p:cNvPicPr>
            <a:picLocks noChangeAspect="1"/>
          </p:cNvPicPr>
          <p:nvPr/>
        </p:nvPicPr>
        <p:blipFill rotWithShape="1">
          <a:blip r:embed="rId3"/>
          <a:srcRect t="17655" b="14313"/>
          <a:stretch/>
        </p:blipFill>
        <p:spPr>
          <a:xfrm>
            <a:off x="180422" y="4773237"/>
            <a:ext cx="1466703" cy="997834"/>
          </a:xfrm>
          <a:prstGeom prst="rect">
            <a:avLst/>
          </a:prstGeom>
        </p:spPr>
      </p:pic>
    </p:spTree>
    <p:extLst>
      <p:ext uri="{BB962C8B-B14F-4D97-AF65-F5344CB8AC3E}">
        <p14:creationId xmlns:p14="http://schemas.microsoft.com/office/powerpoint/2010/main" val="423901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par>
                                <p:cTn id="15" presetID="12" presetClass="entr" presetSubtype="2"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3">
                                            <p:txEl>
                                              <p:pRg st="1" end="1"/>
                                            </p:txEl>
                                          </p:spTgt>
                                        </p:tgtEl>
                                      </p:cBhvr>
                                    </p:animEffect>
                                  </p:childTnLst>
                                </p:cTn>
                              </p:par>
                            </p:childTnLst>
                          </p:cTn>
                        </p:par>
                        <p:par>
                          <p:cTn id="19" fill="hold">
                            <p:stCondLst>
                              <p:cond delay="500"/>
                            </p:stCondLst>
                            <p:childTnLst>
                              <p:par>
                                <p:cTn id="20" presetID="12" presetClass="entr" presetSubtype="2"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3">
                                            <p:txEl>
                                              <p:pRg st="2" end="2"/>
                                            </p:txEl>
                                          </p:spTgt>
                                        </p:tgtEl>
                                      </p:cBhvr>
                                    </p:animEffect>
                                  </p:childTnLst>
                                </p:cTn>
                              </p:par>
                            </p:childTnLst>
                          </p:cTn>
                        </p:par>
                        <p:par>
                          <p:cTn id="24" fill="hold">
                            <p:stCondLst>
                              <p:cond delay="1500"/>
                            </p:stCondLst>
                            <p:childTnLst>
                              <p:par>
                                <p:cTn id="25" presetID="12" presetClass="entr" presetSubtype="2" fill="hold" nodeType="afterEffect">
                                  <p:stCondLst>
                                    <p:cond delay="50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3">
                                            <p:txEl>
                                              <p:pRg st="3" end="3"/>
                                            </p:txEl>
                                          </p:spTgt>
                                        </p:tgtEl>
                                      </p:cBhvr>
                                    </p:animEffect>
                                  </p:childTnLst>
                                </p:cTn>
                              </p:par>
                            </p:childTnLst>
                          </p:cTn>
                        </p:par>
                        <p:par>
                          <p:cTn id="29" fill="hold">
                            <p:stCondLst>
                              <p:cond delay="2500"/>
                            </p:stCondLst>
                            <p:childTnLst>
                              <p:par>
                                <p:cTn id="30" presetID="12" presetClass="entr" presetSubtype="2" fill="hold" nodeType="afterEffect">
                                  <p:stCondLst>
                                    <p:cond delay="50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p:tgtEl>
                                          <p:spTgt spid="6"/>
                                        </p:tgtEl>
                                        <p:attrNameLst>
                                          <p:attrName>ppt_x</p:attrName>
                                        </p:attrNameLst>
                                      </p:cBhvr>
                                      <p:tavLst>
                                        <p:tav tm="0">
                                          <p:val>
                                            <p:strVal val="#ppt_x-#ppt_w*1.125000"/>
                                          </p:val>
                                        </p:tav>
                                        <p:tav tm="100000">
                                          <p:val>
                                            <p:strVal val="#ppt_x"/>
                                          </p:val>
                                        </p:tav>
                                      </p:tavLst>
                                    </p:anim>
                                    <p:animEffect transition="in" filter="wipe(right)">
                                      <p:cBhvr>
                                        <p:cTn id="39" dur="500"/>
                                        <p:tgtEl>
                                          <p:spTgt spid="6"/>
                                        </p:tgtEl>
                                      </p:cBhvr>
                                    </p:animEffect>
                                  </p:childTnLst>
                                </p:cTn>
                              </p:par>
                              <p:par>
                                <p:cTn id="40" presetID="12" presetClass="entr" presetSubtype="2"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3">
                                            <p:txEl>
                                              <p:pRg st="6" end="6"/>
                                            </p:txEl>
                                          </p:spTgt>
                                        </p:tgtEl>
                                      </p:cBhvr>
                                    </p:animEffect>
                                  </p:childTnLst>
                                </p:cTn>
                              </p:par>
                            </p:childTnLst>
                          </p:cTn>
                        </p:par>
                        <p:par>
                          <p:cTn id="44" fill="hold">
                            <p:stCondLst>
                              <p:cond delay="500"/>
                            </p:stCondLst>
                            <p:childTnLst>
                              <p:par>
                                <p:cTn id="45" presetID="12" presetClass="entr" presetSubtype="2" fill="hold" nodeType="afterEffect">
                                  <p:stCondLst>
                                    <p:cond delay="50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p:tgtEl>
                                          <p:spTgt spid="3">
                                            <p:txEl>
                                              <p:pRg st="7" end="7"/>
                                            </p:txEl>
                                          </p:spTgt>
                                        </p:tgtEl>
                                        <p:attrNameLst>
                                          <p:attrName>ppt_x</p:attrName>
                                        </p:attrNameLst>
                                      </p:cBhvr>
                                      <p:tavLst>
                                        <p:tav tm="0">
                                          <p:val>
                                            <p:strVal val="#ppt_x+#ppt_w*1.125000"/>
                                          </p:val>
                                        </p:tav>
                                        <p:tav tm="100000">
                                          <p:val>
                                            <p:strVal val="#ppt_x"/>
                                          </p:val>
                                        </p:tav>
                                      </p:tavLst>
                                    </p:anim>
                                    <p:animEffect transition="in" filter="wipe(left)">
                                      <p:cBhvr>
                                        <p:cTn id="48" dur="500"/>
                                        <p:tgtEl>
                                          <p:spTgt spid="3">
                                            <p:txEl>
                                              <p:pRg st="7" end="7"/>
                                            </p:txEl>
                                          </p:spTgt>
                                        </p:tgtEl>
                                      </p:cBhvr>
                                    </p:animEffect>
                                  </p:childTnLst>
                                </p:cTn>
                              </p:par>
                            </p:childTnLst>
                          </p:cTn>
                        </p:par>
                        <p:par>
                          <p:cTn id="49" fill="hold">
                            <p:stCondLst>
                              <p:cond delay="1500"/>
                            </p:stCondLst>
                            <p:childTnLst>
                              <p:par>
                                <p:cTn id="50" presetID="12" presetClass="entr" presetSubtype="2" fill="hold" nodeType="afterEffect">
                                  <p:stCondLst>
                                    <p:cond delay="50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additive="base">
                                        <p:cTn id="52" dur="500"/>
                                        <p:tgtEl>
                                          <p:spTgt spid="3">
                                            <p:txEl>
                                              <p:pRg st="8" end="8"/>
                                            </p:txEl>
                                          </p:spTgt>
                                        </p:tgtEl>
                                        <p:attrNameLst>
                                          <p:attrName>ppt_x</p:attrName>
                                        </p:attrNameLst>
                                      </p:cBhvr>
                                      <p:tavLst>
                                        <p:tav tm="0">
                                          <p:val>
                                            <p:strVal val="#ppt_x+#ppt_w*1.125000"/>
                                          </p:val>
                                        </p:tav>
                                        <p:tav tm="100000">
                                          <p:val>
                                            <p:strVal val="#ppt_x"/>
                                          </p:val>
                                        </p:tav>
                                      </p:tavLst>
                                    </p:anim>
                                    <p:animEffect transition="in" filter="wipe(left)">
                                      <p:cBhvr>
                                        <p:cTn id="53" dur="500"/>
                                        <p:tgtEl>
                                          <p:spTgt spid="3">
                                            <p:txEl>
                                              <p:pRg st="8" end="8"/>
                                            </p:txEl>
                                          </p:spTgt>
                                        </p:tgtEl>
                                      </p:cBhvr>
                                    </p:animEffect>
                                  </p:childTnLst>
                                </p:cTn>
                              </p:par>
                            </p:childTnLst>
                          </p:cTn>
                        </p:par>
                        <p:par>
                          <p:cTn id="54" fill="hold">
                            <p:stCondLst>
                              <p:cond delay="2500"/>
                            </p:stCondLst>
                            <p:childTnLst>
                              <p:par>
                                <p:cTn id="55" presetID="12" presetClass="entr" presetSubtype="2" fill="hold" nodeType="afterEffect">
                                  <p:stCondLst>
                                    <p:cond delay="50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left)">
                                      <p:cBhvr>
                                        <p:cTn id="5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197A-1F8B-8149-B154-6DD77CD62EF1}"/>
              </a:ext>
            </a:extLst>
          </p:cNvPr>
          <p:cNvSpPr>
            <a:spLocks noGrp="1"/>
          </p:cNvSpPr>
          <p:nvPr>
            <p:ph type="title"/>
          </p:nvPr>
        </p:nvSpPr>
        <p:spPr>
          <a:xfrm>
            <a:off x="913774" y="38903"/>
            <a:ext cx="10364451" cy="1048026"/>
          </a:xfrm>
        </p:spPr>
        <p:txBody>
          <a:bodyPr/>
          <a:lstStyle/>
          <a:p>
            <a:pPr algn="ctr"/>
            <a:r>
              <a:rPr lang="en-GB" dirty="0"/>
              <a:t>Functions</a:t>
            </a:r>
          </a:p>
        </p:txBody>
      </p:sp>
      <p:sp>
        <p:nvSpPr>
          <p:cNvPr id="3" name="Content Placeholder 2">
            <a:extLst>
              <a:ext uri="{FF2B5EF4-FFF2-40B4-BE49-F238E27FC236}">
                <a16:creationId xmlns:a16="http://schemas.microsoft.com/office/drawing/2014/main" id="{8EFB42C0-BCD2-F547-8B16-3988C1DB6A36}"/>
              </a:ext>
            </a:extLst>
          </p:cNvPr>
          <p:cNvSpPr txBox="1">
            <a:spLocks/>
          </p:cNvSpPr>
          <p:nvPr/>
        </p:nvSpPr>
        <p:spPr>
          <a:xfrm>
            <a:off x="838200" y="3024553"/>
            <a:ext cx="5181600" cy="3794543"/>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3200"/>
              <a:t>Users</a:t>
            </a:r>
          </a:p>
          <a:p>
            <a:pPr lvl="1"/>
            <a:r>
              <a:rPr lang="en-GB" sz="2400"/>
              <a:t>Add new user</a:t>
            </a:r>
          </a:p>
          <a:p>
            <a:pPr lvl="1"/>
            <a:r>
              <a:rPr lang="en-GB" sz="2400"/>
              <a:t>Verify &amp; Log IN</a:t>
            </a:r>
          </a:p>
          <a:p>
            <a:pPr lvl="1"/>
            <a:r>
              <a:rPr lang="en-GB" sz="2400"/>
              <a:t>View Profile</a:t>
            </a:r>
          </a:p>
          <a:p>
            <a:pPr lvl="1"/>
            <a:r>
              <a:rPr lang="en-GB" sz="2400"/>
              <a:t>Log out</a:t>
            </a:r>
          </a:p>
          <a:p>
            <a:pPr lvl="1"/>
            <a:r>
              <a:rPr lang="en-GB" sz="2400"/>
              <a:t>Modify existing User</a:t>
            </a:r>
          </a:p>
          <a:p>
            <a:pPr lvl="1"/>
            <a:r>
              <a:rPr lang="en-GB" sz="2400"/>
              <a:t>Delete existing User</a:t>
            </a:r>
            <a:endParaRPr lang="en-GB" sz="2800" dirty="0"/>
          </a:p>
        </p:txBody>
      </p:sp>
      <p:sp>
        <p:nvSpPr>
          <p:cNvPr id="4" name="Content Placeholder 3">
            <a:extLst>
              <a:ext uri="{FF2B5EF4-FFF2-40B4-BE49-F238E27FC236}">
                <a16:creationId xmlns:a16="http://schemas.microsoft.com/office/drawing/2014/main" id="{B0DB84D8-050C-9047-969E-48F3BA8EC582}"/>
              </a:ext>
            </a:extLst>
          </p:cNvPr>
          <p:cNvSpPr txBox="1">
            <a:spLocks/>
          </p:cNvSpPr>
          <p:nvPr/>
        </p:nvSpPr>
        <p:spPr>
          <a:xfrm>
            <a:off x="6172200" y="3024553"/>
            <a:ext cx="5181600" cy="3233371"/>
          </a:xfrm>
          <a:prstGeom prst="rect">
            <a:avLst/>
          </a:prstGeom>
        </p:spPr>
        <p:txBody>
          <a:bodyPr anchor="ct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3200"/>
              <a:t>Wishlist</a:t>
            </a:r>
          </a:p>
          <a:p>
            <a:pPr lvl="1"/>
            <a:r>
              <a:rPr lang="en-GB" sz="2400"/>
              <a:t>ADD Product to USER Wishlist</a:t>
            </a:r>
          </a:p>
          <a:p>
            <a:pPr lvl="1"/>
            <a:r>
              <a:rPr lang="en-GB" sz="2400"/>
              <a:t>Display WishlisT</a:t>
            </a:r>
          </a:p>
          <a:p>
            <a:pPr lvl="1"/>
            <a:r>
              <a:rPr lang="en-GB" sz="2400"/>
              <a:t>Delete Product FRom Wishlist</a:t>
            </a:r>
          </a:p>
          <a:p>
            <a:pPr lvl="1"/>
            <a:r>
              <a:rPr lang="en-GB" sz="2400"/>
              <a:t>Delete Wishlist</a:t>
            </a:r>
            <a:endParaRPr lang="en-GB" sz="2400" dirty="0"/>
          </a:p>
        </p:txBody>
      </p:sp>
      <p:sp>
        <p:nvSpPr>
          <p:cNvPr id="5" name="Title 1">
            <a:extLst>
              <a:ext uri="{FF2B5EF4-FFF2-40B4-BE49-F238E27FC236}">
                <a16:creationId xmlns:a16="http://schemas.microsoft.com/office/drawing/2014/main" id="{4784273C-4B29-084A-B1A8-7A64AC8A00CF}"/>
              </a:ext>
            </a:extLst>
          </p:cNvPr>
          <p:cNvSpPr txBox="1">
            <a:spLocks/>
          </p:cNvSpPr>
          <p:nvPr/>
        </p:nvSpPr>
        <p:spPr>
          <a:xfrm>
            <a:off x="0" y="0"/>
            <a:ext cx="17884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Functions</a:t>
            </a:r>
          </a:p>
        </p:txBody>
      </p:sp>
      <p:pic>
        <p:nvPicPr>
          <p:cNvPr id="6" name="Picture 5">
            <a:extLst>
              <a:ext uri="{FF2B5EF4-FFF2-40B4-BE49-F238E27FC236}">
                <a16:creationId xmlns:a16="http://schemas.microsoft.com/office/drawing/2014/main" id="{54240B48-BAE0-7A4A-8AA9-6B82573F3A6D}"/>
              </a:ext>
            </a:extLst>
          </p:cNvPr>
          <p:cNvPicPr>
            <a:picLocks noChangeAspect="1"/>
          </p:cNvPicPr>
          <p:nvPr/>
        </p:nvPicPr>
        <p:blipFill>
          <a:blip r:embed="rId2"/>
          <a:stretch>
            <a:fillRect/>
          </a:stretch>
        </p:blipFill>
        <p:spPr>
          <a:xfrm>
            <a:off x="2816999" y="1443741"/>
            <a:ext cx="1224000" cy="1224000"/>
          </a:xfrm>
          <a:prstGeom prst="rect">
            <a:avLst/>
          </a:prstGeom>
        </p:spPr>
      </p:pic>
      <p:pic>
        <p:nvPicPr>
          <p:cNvPr id="7" name="Picture 6">
            <a:extLst>
              <a:ext uri="{FF2B5EF4-FFF2-40B4-BE49-F238E27FC236}">
                <a16:creationId xmlns:a16="http://schemas.microsoft.com/office/drawing/2014/main" id="{72A94C3D-5C52-7046-ADC3-5D2C024446D3}"/>
              </a:ext>
            </a:extLst>
          </p:cNvPr>
          <p:cNvPicPr>
            <a:picLocks noChangeAspect="1"/>
          </p:cNvPicPr>
          <p:nvPr/>
        </p:nvPicPr>
        <p:blipFill>
          <a:blip r:embed="rId3"/>
          <a:stretch>
            <a:fillRect/>
          </a:stretch>
        </p:blipFill>
        <p:spPr>
          <a:xfrm>
            <a:off x="8151003" y="1443741"/>
            <a:ext cx="1224000" cy="1224000"/>
          </a:xfrm>
          <a:prstGeom prst="rect">
            <a:avLst/>
          </a:prstGeom>
        </p:spPr>
      </p:pic>
    </p:spTree>
    <p:extLst>
      <p:ext uri="{BB962C8B-B14F-4D97-AF65-F5344CB8AC3E}">
        <p14:creationId xmlns:p14="http://schemas.microsoft.com/office/powerpoint/2010/main" val="8052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2"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12" presetClass="entr" presetSubtype="2" fill="hold" nodeType="afterEffect">
                                  <p:stCondLst>
                                    <p:cond delay="25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500"/>
                                        <p:tgtEl>
                                          <p:spTgt spid="3">
                                            <p:txEl>
                                              <p:pRg st="1" end="1"/>
                                            </p:txEl>
                                          </p:spTgt>
                                        </p:tgtEl>
                                      </p:cBhvr>
                                    </p:animEffect>
                                  </p:childTnLst>
                                </p:cTn>
                              </p:par>
                            </p:childTnLst>
                          </p:cTn>
                        </p:par>
                        <p:par>
                          <p:cTn id="18" fill="hold">
                            <p:stCondLst>
                              <p:cond delay="1250"/>
                            </p:stCondLst>
                            <p:childTnLst>
                              <p:par>
                                <p:cTn id="19" presetID="12" presetClass="entr" presetSubtype="2" fill="hold" nodeType="afterEffect">
                                  <p:stCondLst>
                                    <p:cond delay="25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2" dur="500"/>
                                        <p:tgtEl>
                                          <p:spTgt spid="3">
                                            <p:txEl>
                                              <p:pRg st="2" end="2"/>
                                            </p:txEl>
                                          </p:spTgt>
                                        </p:tgtEl>
                                      </p:cBhvr>
                                    </p:animEffect>
                                  </p:childTnLst>
                                </p:cTn>
                              </p:par>
                            </p:childTnLst>
                          </p:cTn>
                        </p:par>
                        <p:par>
                          <p:cTn id="23" fill="hold">
                            <p:stCondLst>
                              <p:cond delay="2000"/>
                            </p:stCondLst>
                            <p:childTnLst>
                              <p:par>
                                <p:cTn id="24" presetID="12" presetClass="entr" presetSubtype="2" fill="hold" nodeType="afterEffect">
                                  <p:stCondLst>
                                    <p:cond delay="25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3">
                                            <p:txEl>
                                              <p:pRg st="3" end="3"/>
                                            </p:txEl>
                                          </p:spTgt>
                                        </p:tgtEl>
                                      </p:cBhvr>
                                    </p:animEffect>
                                  </p:childTnLst>
                                </p:cTn>
                              </p:par>
                            </p:childTnLst>
                          </p:cTn>
                        </p:par>
                        <p:par>
                          <p:cTn id="28" fill="hold">
                            <p:stCondLst>
                              <p:cond delay="2750"/>
                            </p:stCondLst>
                            <p:childTnLst>
                              <p:par>
                                <p:cTn id="29" presetID="12" presetClass="entr" presetSubtype="2" fill="hold" nodeType="afterEffect">
                                  <p:stCondLst>
                                    <p:cond delay="25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32" dur="500"/>
                                        <p:tgtEl>
                                          <p:spTgt spid="3">
                                            <p:txEl>
                                              <p:pRg st="4" end="4"/>
                                            </p:txEl>
                                          </p:spTgt>
                                        </p:tgtEl>
                                      </p:cBhvr>
                                    </p:animEffect>
                                  </p:childTnLst>
                                </p:cTn>
                              </p:par>
                            </p:childTnLst>
                          </p:cTn>
                        </p:par>
                        <p:par>
                          <p:cTn id="33" fill="hold">
                            <p:stCondLst>
                              <p:cond delay="3500"/>
                            </p:stCondLst>
                            <p:childTnLst>
                              <p:par>
                                <p:cTn id="34" presetID="12" presetClass="entr" presetSubtype="2" fill="hold" nodeType="afterEffect">
                                  <p:stCondLst>
                                    <p:cond delay="25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3">
                                            <p:txEl>
                                              <p:pRg st="5" end="5"/>
                                            </p:txEl>
                                          </p:spTgt>
                                        </p:tgtEl>
                                      </p:cBhvr>
                                    </p:animEffect>
                                  </p:childTnLst>
                                </p:cTn>
                              </p:par>
                            </p:childTnLst>
                          </p:cTn>
                        </p:par>
                        <p:par>
                          <p:cTn id="38" fill="hold">
                            <p:stCondLst>
                              <p:cond delay="4250"/>
                            </p:stCondLst>
                            <p:childTnLst>
                              <p:par>
                                <p:cTn id="39" presetID="12" presetClass="entr" presetSubtype="2" fill="hold" nodeType="afterEffect">
                                  <p:stCondLst>
                                    <p:cond delay="25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ppt_y</p:attrName>
                                        </p:attrNameLst>
                                      </p:cBhvr>
                                      <p:tavLst>
                                        <p:tav tm="0">
                                          <p:val>
                                            <p:strVal val="#ppt_y+#ppt_h*1.125000"/>
                                          </p:val>
                                        </p:tav>
                                        <p:tav tm="100000">
                                          <p:val>
                                            <p:strVal val="#ppt_y"/>
                                          </p:val>
                                        </p:tav>
                                      </p:tavLst>
                                    </p:anim>
                                    <p:animEffect transition="in" filter="wipe(up)">
                                      <p:cBhvr>
                                        <p:cTn id="48" dur="500"/>
                                        <p:tgtEl>
                                          <p:spTgt spid="7"/>
                                        </p:tgtEl>
                                      </p:cBhvr>
                                    </p:animEffect>
                                  </p:childTnLst>
                                </p:cTn>
                              </p:par>
                              <p:par>
                                <p:cTn id="49" presetID="12" presetClass="entr" presetSubtype="2" fill="hold" nodeType="with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anim calcmode="lin" valueType="num">
                                      <p:cBhvr additive="base">
                                        <p:cTn id="51"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52" dur="500"/>
                                        <p:tgtEl>
                                          <p:spTgt spid="4">
                                            <p:txEl>
                                              <p:pRg st="0" end="0"/>
                                            </p:txEl>
                                          </p:spTgt>
                                        </p:tgtEl>
                                      </p:cBhvr>
                                    </p:animEffect>
                                  </p:childTnLst>
                                </p:cTn>
                              </p:par>
                            </p:childTnLst>
                          </p:cTn>
                        </p:par>
                        <p:par>
                          <p:cTn id="53" fill="hold">
                            <p:stCondLst>
                              <p:cond delay="500"/>
                            </p:stCondLst>
                            <p:childTnLst>
                              <p:par>
                                <p:cTn id="54" presetID="12" presetClass="entr" presetSubtype="2" fill="hold" nodeType="afterEffect">
                                  <p:stCondLst>
                                    <p:cond delay="250"/>
                                  </p:stCondLst>
                                  <p:childTnLst>
                                    <p:set>
                                      <p:cBhvr>
                                        <p:cTn id="55" dur="1" fill="hold">
                                          <p:stCondLst>
                                            <p:cond delay="0"/>
                                          </p:stCondLst>
                                        </p:cTn>
                                        <p:tgtEl>
                                          <p:spTgt spid="4">
                                            <p:txEl>
                                              <p:pRg st="1" end="1"/>
                                            </p:txEl>
                                          </p:spTgt>
                                        </p:tgtEl>
                                        <p:attrNameLst>
                                          <p:attrName>style.visibility</p:attrName>
                                        </p:attrNameLst>
                                      </p:cBhvr>
                                      <p:to>
                                        <p:strVal val="visible"/>
                                      </p:to>
                                    </p:set>
                                    <p:anim calcmode="lin" valueType="num">
                                      <p:cBhvr additive="base">
                                        <p:cTn id="56" dur="500"/>
                                        <p:tgtEl>
                                          <p:spTgt spid="4">
                                            <p:txEl>
                                              <p:pRg st="1" end="1"/>
                                            </p:txEl>
                                          </p:spTgt>
                                        </p:tgtEl>
                                        <p:attrNameLst>
                                          <p:attrName>ppt_x</p:attrName>
                                        </p:attrNameLst>
                                      </p:cBhvr>
                                      <p:tavLst>
                                        <p:tav tm="0">
                                          <p:val>
                                            <p:strVal val="#ppt_x+#ppt_w*1.125000"/>
                                          </p:val>
                                        </p:tav>
                                        <p:tav tm="100000">
                                          <p:val>
                                            <p:strVal val="#ppt_x"/>
                                          </p:val>
                                        </p:tav>
                                      </p:tavLst>
                                    </p:anim>
                                    <p:animEffect transition="in" filter="wipe(left)">
                                      <p:cBhvr>
                                        <p:cTn id="57" dur="500"/>
                                        <p:tgtEl>
                                          <p:spTgt spid="4">
                                            <p:txEl>
                                              <p:pRg st="1" end="1"/>
                                            </p:txEl>
                                          </p:spTgt>
                                        </p:tgtEl>
                                      </p:cBhvr>
                                    </p:animEffect>
                                  </p:childTnLst>
                                </p:cTn>
                              </p:par>
                            </p:childTnLst>
                          </p:cTn>
                        </p:par>
                        <p:par>
                          <p:cTn id="58" fill="hold">
                            <p:stCondLst>
                              <p:cond delay="1250"/>
                            </p:stCondLst>
                            <p:childTnLst>
                              <p:par>
                                <p:cTn id="59" presetID="12" presetClass="entr" presetSubtype="2" fill="hold" nodeType="afterEffect">
                                  <p:stCondLst>
                                    <p:cond delay="250"/>
                                  </p:stCondLst>
                                  <p:childTnLst>
                                    <p:set>
                                      <p:cBhvr>
                                        <p:cTn id="60" dur="1" fill="hold">
                                          <p:stCondLst>
                                            <p:cond delay="0"/>
                                          </p:stCondLst>
                                        </p:cTn>
                                        <p:tgtEl>
                                          <p:spTgt spid="4">
                                            <p:txEl>
                                              <p:pRg st="2" end="2"/>
                                            </p:txEl>
                                          </p:spTgt>
                                        </p:tgtEl>
                                        <p:attrNameLst>
                                          <p:attrName>style.visibility</p:attrName>
                                        </p:attrNameLst>
                                      </p:cBhvr>
                                      <p:to>
                                        <p:strVal val="visible"/>
                                      </p:to>
                                    </p:set>
                                    <p:anim calcmode="lin" valueType="num">
                                      <p:cBhvr additive="base">
                                        <p:cTn id="61" dur="5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62" dur="500"/>
                                        <p:tgtEl>
                                          <p:spTgt spid="4">
                                            <p:txEl>
                                              <p:pRg st="2" end="2"/>
                                            </p:txEl>
                                          </p:spTgt>
                                        </p:tgtEl>
                                      </p:cBhvr>
                                    </p:animEffect>
                                  </p:childTnLst>
                                </p:cTn>
                              </p:par>
                            </p:childTnLst>
                          </p:cTn>
                        </p:par>
                        <p:par>
                          <p:cTn id="63" fill="hold">
                            <p:stCondLst>
                              <p:cond delay="2000"/>
                            </p:stCondLst>
                            <p:childTnLst>
                              <p:par>
                                <p:cTn id="64" presetID="12" presetClass="entr" presetSubtype="2" fill="hold" nodeType="afterEffect">
                                  <p:stCondLst>
                                    <p:cond delay="250"/>
                                  </p:stCondLst>
                                  <p:childTnLst>
                                    <p:set>
                                      <p:cBhvr>
                                        <p:cTn id="65" dur="1" fill="hold">
                                          <p:stCondLst>
                                            <p:cond delay="0"/>
                                          </p:stCondLst>
                                        </p:cTn>
                                        <p:tgtEl>
                                          <p:spTgt spid="4">
                                            <p:txEl>
                                              <p:pRg st="3" end="3"/>
                                            </p:txEl>
                                          </p:spTgt>
                                        </p:tgtEl>
                                        <p:attrNameLst>
                                          <p:attrName>style.visibility</p:attrName>
                                        </p:attrNameLst>
                                      </p:cBhvr>
                                      <p:to>
                                        <p:strVal val="visible"/>
                                      </p:to>
                                    </p:set>
                                    <p:anim calcmode="lin" valueType="num">
                                      <p:cBhvr additive="base">
                                        <p:cTn id="66" dur="5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67" dur="500"/>
                                        <p:tgtEl>
                                          <p:spTgt spid="4">
                                            <p:txEl>
                                              <p:pRg st="3" end="3"/>
                                            </p:txEl>
                                          </p:spTgt>
                                        </p:tgtEl>
                                      </p:cBhvr>
                                    </p:animEffect>
                                  </p:childTnLst>
                                </p:cTn>
                              </p:par>
                            </p:childTnLst>
                          </p:cTn>
                        </p:par>
                        <p:par>
                          <p:cTn id="68" fill="hold">
                            <p:stCondLst>
                              <p:cond delay="2750"/>
                            </p:stCondLst>
                            <p:childTnLst>
                              <p:par>
                                <p:cTn id="69" presetID="12" presetClass="entr" presetSubtype="2" fill="hold" nodeType="afterEffect">
                                  <p:stCondLst>
                                    <p:cond delay="250"/>
                                  </p:stCondLst>
                                  <p:childTnLst>
                                    <p:set>
                                      <p:cBhvr>
                                        <p:cTn id="70" dur="1" fill="hold">
                                          <p:stCondLst>
                                            <p:cond delay="0"/>
                                          </p:stCondLst>
                                        </p:cTn>
                                        <p:tgtEl>
                                          <p:spTgt spid="4">
                                            <p:txEl>
                                              <p:pRg st="4" end="4"/>
                                            </p:txEl>
                                          </p:spTgt>
                                        </p:tgtEl>
                                        <p:attrNameLst>
                                          <p:attrName>style.visibility</p:attrName>
                                        </p:attrNameLst>
                                      </p:cBhvr>
                                      <p:to>
                                        <p:strVal val="visible"/>
                                      </p:to>
                                    </p:set>
                                    <p:anim calcmode="lin" valueType="num">
                                      <p:cBhvr additive="base">
                                        <p:cTn id="71" dur="5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7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52249C9-BDB0-4D41-A369-B2A734E4637D}"/>
              </a:ext>
            </a:extLst>
          </p:cNvPr>
          <p:cNvPicPr>
            <a:picLocks noGrp="1" noChangeAspect="1"/>
          </p:cNvPicPr>
          <p:nvPr>
            <p:ph sz="quarter" idx="13"/>
          </p:nvPr>
        </p:nvPicPr>
        <p:blipFill>
          <a:blip r:embed="rId3"/>
          <a:stretch>
            <a:fillRect/>
          </a:stretch>
        </p:blipFill>
        <p:spPr>
          <a:xfrm>
            <a:off x="913773" y="1223682"/>
            <a:ext cx="7358503" cy="4658134"/>
          </a:xfrm>
        </p:spPr>
      </p:pic>
      <p:sp>
        <p:nvSpPr>
          <p:cNvPr id="5" name="Content Placeholder 4">
            <a:extLst>
              <a:ext uri="{FF2B5EF4-FFF2-40B4-BE49-F238E27FC236}">
                <a16:creationId xmlns:a16="http://schemas.microsoft.com/office/drawing/2014/main" id="{FD183AA4-40C5-A949-A5AA-6CEC1ED2406A}"/>
              </a:ext>
            </a:extLst>
          </p:cNvPr>
          <p:cNvSpPr>
            <a:spLocks noGrp="1"/>
          </p:cNvSpPr>
          <p:nvPr>
            <p:ph sz="quarter" idx="14"/>
          </p:nvPr>
        </p:nvSpPr>
        <p:spPr>
          <a:xfrm>
            <a:off x="9050215" y="3429000"/>
            <a:ext cx="2228010" cy="1805093"/>
          </a:xfrm>
        </p:spPr>
        <p:txBody>
          <a:bodyPr>
            <a:normAutofit/>
          </a:bodyPr>
          <a:lstStyle/>
          <a:p>
            <a:r>
              <a:rPr lang="en-GB" sz="2400" dirty="0"/>
              <a:t>USERNAME</a:t>
            </a:r>
          </a:p>
          <a:p>
            <a:r>
              <a:rPr lang="en-GB" sz="2400" dirty="0"/>
              <a:t>EMAIL</a:t>
            </a:r>
          </a:p>
          <a:p>
            <a:pPr>
              <a:buFont typeface="System Font Regular"/>
              <a:buChar char="+"/>
            </a:pPr>
            <a:r>
              <a:rPr lang="en-GB" sz="2400" dirty="0">
                <a:solidFill>
                  <a:schemeClr val="tx1">
                    <a:lumMod val="50000"/>
                    <a:lumOff val="50000"/>
                  </a:schemeClr>
                </a:solidFill>
              </a:rPr>
              <a:t>NAME</a:t>
            </a:r>
          </a:p>
        </p:txBody>
      </p:sp>
      <p:sp>
        <p:nvSpPr>
          <p:cNvPr id="8" name="Title 1">
            <a:extLst>
              <a:ext uri="{FF2B5EF4-FFF2-40B4-BE49-F238E27FC236}">
                <a16:creationId xmlns:a16="http://schemas.microsoft.com/office/drawing/2014/main" id="{8FD9869C-C85C-D348-A83A-5CFB7C11B6E8}"/>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Sign UP / Log IN</a:t>
            </a:r>
          </a:p>
        </p:txBody>
      </p:sp>
      <p:sp>
        <p:nvSpPr>
          <p:cNvPr id="11" name="Title 1">
            <a:extLst>
              <a:ext uri="{FF2B5EF4-FFF2-40B4-BE49-F238E27FC236}">
                <a16:creationId xmlns:a16="http://schemas.microsoft.com/office/drawing/2014/main" id="{A099A8A5-CDDB-4B48-86E1-3AE69A306582}"/>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pic>
        <p:nvPicPr>
          <p:cNvPr id="13" name="Picture 12">
            <a:extLst>
              <a:ext uri="{FF2B5EF4-FFF2-40B4-BE49-F238E27FC236}">
                <a16:creationId xmlns:a16="http://schemas.microsoft.com/office/drawing/2014/main" id="{263BFD4F-29DF-AC47-B41E-F5016B474DC8}"/>
              </a:ext>
            </a:extLst>
          </p:cNvPr>
          <p:cNvPicPr>
            <a:picLocks noChangeAspect="1"/>
          </p:cNvPicPr>
          <p:nvPr/>
        </p:nvPicPr>
        <p:blipFill>
          <a:blip r:embed="rId4"/>
          <a:stretch>
            <a:fillRect/>
          </a:stretch>
        </p:blipFill>
        <p:spPr>
          <a:xfrm>
            <a:off x="9050215" y="1645964"/>
            <a:ext cx="1224000" cy="1224000"/>
          </a:xfrm>
          <a:prstGeom prst="rect">
            <a:avLst/>
          </a:prstGeom>
        </p:spPr>
      </p:pic>
    </p:spTree>
    <p:extLst>
      <p:ext uri="{BB962C8B-B14F-4D97-AF65-F5344CB8AC3E}">
        <p14:creationId xmlns:p14="http://schemas.microsoft.com/office/powerpoint/2010/main" val="404282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2" fill="hold" nodeType="afterEffect">
                                  <p:stCondLst>
                                    <p:cond delay="50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left)">
                                      <p:cBhvr>
                                        <p:cTn id="13" dur="500"/>
                                        <p:tgtEl>
                                          <p:spTgt spid="13"/>
                                        </p:tgtEl>
                                      </p:cBhvr>
                                    </p:animEffect>
                                  </p:childTnLst>
                                </p:cTn>
                              </p:par>
                            </p:childTnLst>
                          </p:cTn>
                        </p:par>
                        <p:par>
                          <p:cTn id="14" fill="hold">
                            <p:stCondLst>
                              <p:cond delay="1500"/>
                            </p:stCondLst>
                            <p:childTnLst>
                              <p:par>
                                <p:cTn id="15" presetID="12" presetClass="entr" presetSubtype="2" fill="hold"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5">
                                            <p:txEl>
                                              <p:pRg st="0" end="0"/>
                                            </p:txEl>
                                          </p:spTgt>
                                        </p:tgtEl>
                                      </p:cBhvr>
                                    </p:animEffect>
                                  </p:childTnLst>
                                </p:cTn>
                              </p:par>
                            </p:childTnLst>
                          </p:cTn>
                        </p:par>
                        <p:par>
                          <p:cTn id="19" fill="hold">
                            <p:stCondLst>
                              <p:cond delay="2000"/>
                            </p:stCondLst>
                            <p:childTnLst>
                              <p:par>
                                <p:cTn id="20" presetID="12" presetClass="entr" presetSubtype="2" fill="hold" nodeType="afterEffect">
                                  <p:stCondLst>
                                    <p:cond delay="25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cBhvr additive="base">
                                        <p:cTn id="22" dur="500"/>
                                        <p:tgtEl>
                                          <p:spTgt spid="5">
                                            <p:txEl>
                                              <p:pRg st="1" end="1"/>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1" end="1"/>
                                            </p:txEl>
                                          </p:spTgt>
                                        </p:tgtEl>
                                      </p:cBhvr>
                                    </p:animEffect>
                                  </p:childTnLst>
                                </p:cTn>
                              </p:par>
                            </p:childTnLst>
                          </p:cTn>
                        </p:par>
                        <p:par>
                          <p:cTn id="24" fill="hold">
                            <p:stCondLst>
                              <p:cond delay="2750"/>
                            </p:stCondLst>
                            <p:childTnLst>
                              <p:par>
                                <p:cTn id="25" presetID="12" presetClass="entr" presetSubtype="2" fill="hold" nodeType="afterEffect">
                                  <p:stCondLst>
                                    <p:cond delay="25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p:tgtEl>
                                          <p:spTgt spid="5">
                                            <p:txEl>
                                              <p:pRg st="2" end="2"/>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D048AE4-3DEC-8541-A1DC-F3A7EEE1D12F}"/>
              </a:ext>
            </a:extLst>
          </p:cNvPr>
          <p:cNvSpPr>
            <a:spLocks noGrp="1"/>
          </p:cNvSpPr>
          <p:nvPr>
            <p:ph sz="quarter" idx="14"/>
          </p:nvPr>
        </p:nvSpPr>
        <p:spPr>
          <a:xfrm>
            <a:off x="7596554" y="2627089"/>
            <a:ext cx="3681671" cy="3093772"/>
          </a:xfrm>
        </p:spPr>
        <p:txBody>
          <a:bodyPr>
            <a:noAutofit/>
          </a:bodyPr>
          <a:lstStyle/>
          <a:p>
            <a:pPr marL="368300" indent="-368300">
              <a:buFont typeface="Apple Color Emoji" pitchFamily="2" charset="0"/>
              <a:buChar char="✅"/>
            </a:pPr>
            <a:r>
              <a:rPr lang="en-GB" sz="2400" dirty="0"/>
              <a:t>Include Ingredient</a:t>
            </a:r>
          </a:p>
          <a:p>
            <a:pPr lvl="1"/>
            <a:r>
              <a:rPr lang="en-GB" sz="2000" dirty="0"/>
              <a:t>ordered</a:t>
            </a:r>
          </a:p>
          <a:p>
            <a:pPr lvl="1"/>
            <a:r>
              <a:rPr lang="en-GB" sz="2000" dirty="0"/>
              <a:t>Unordered</a:t>
            </a:r>
          </a:p>
          <a:p>
            <a:pPr marL="457200" lvl="1" indent="0">
              <a:buNone/>
            </a:pPr>
            <a:endParaRPr lang="en-GB" sz="2000" dirty="0"/>
          </a:p>
          <a:p>
            <a:pPr marL="368300" indent="-368300">
              <a:buFont typeface="Apple Color Emoji" pitchFamily="2" charset="0"/>
              <a:buChar char="❌"/>
            </a:pPr>
            <a:r>
              <a:rPr lang="en-GB" sz="2400" dirty="0"/>
              <a:t>Exclude Ingredient: </a:t>
            </a:r>
          </a:p>
          <a:p>
            <a:pPr lvl="1"/>
            <a:r>
              <a:rPr lang="en-GB" sz="2000" dirty="0"/>
              <a:t>Unordered only</a:t>
            </a:r>
          </a:p>
        </p:txBody>
      </p:sp>
      <p:sp>
        <p:nvSpPr>
          <p:cNvPr id="14" name="Title 1">
            <a:extLst>
              <a:ext uri="{FF2B5EF4-FFF2-40B4-BE49-F238E27FC236}">
                <a16:creationId xmlns:a16="http://schemas.microsoft.com/office/drawing/2014/main" id="{7C4FF1A0-BC65-9F44-A36B-EA60C466361B}"/>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Home / Search</a:t>
            </a:r>
          </a:p>
        </p:txBody>
      </p:sp>
      <p:pic>
        <p:nvPicPr>
          <p:cNvPr id="17" name="Picture 16">
            <a:extLst>
              <a:ext uri="{FF2B5EF4-FFF2-40B4-BE49-F238E27FC236}">
                <a16:creationId xmlns:a16="http://schemas.microsoft.com/office/drawing/2014/main" id="{91974B5E-48AF-324E-928C-33D87903B25E}"/>
              </a:ext>
            </a:extLst>
          </p:cNvPr>
          <p:cNvPicPr>
            <a:picLocks noChangeAspect="1"/>
          </p:cNvPicPr>
          <p:nvPr/>
        </p:nvPicPr>
        <p:blipFill rotWithShape="1">
          <a:blip r:embed="rId3"/>
          <a:srcRect b="5132"/>
          <a:stretch/>
        </p:blipFill>
        <p:spPr>
          <a:xfrm>
            <a:off x="1492023" y="1086929"/>
            <a:ext cx="5061059" cy="5449814"/>
          </a:xfrm>
          <a:prstGeom prst="rect">
            <a:avLst/>
          </a:prstGeom>
        </p:spPr>
      </p:pic>
      <p:sp>
        <p:nvSpPr>
          <p:cNvPr id="21" name="Title 1">
            <a:extLst>
              <a:ext uri="{FF2B5EF4-FFF2-40B4-BE49-F238E27FC236}">
                <a16:creationId xmlns:a16="http://schemas.microsoft.com/office/drawing/2014/main" id="{C65C1A68-32A8-9E48-B3DB-B89E722B780A}"/>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pic>
        <p:nvPicPr>
          <p:cNvPr id="23" name="Picture 22">
            <a:extLst>
              <a:ext uri="{FF2B5EF4-FFF2-40B4-BE49-F238E27FC236}">
                <a16:creationId xmlns:a16="http://schemas.microsoft.com/office/drawing/2014/main" id="{7F986EF2-ECFB-A04A-9119-61145D36245B}"/>
              </a:ext>
            </a:extLst>
          </p:cNvPr>
          <p:cNvPicPr>
            <a:picLocks noChangeAspect="1"/>
          </p:cNvPicPr>
          <p:nvPr/>
        </p:nvPicPr>
        <p:blipFill>
          <a:blip r:embed="rId4"/>
          <a:stretch>
            <a:fillRect/>
          </a:stretch>
        </p:blipFill>
        <p:spPr>
          <a:xfrm>
            <a:off x="8950945" y="1358092"/>
            <a:ext cx="972888" cy="997834"/>
          </a:xfrm>
          <a:prstGeom prst="rect">
            <a:avLst/>
          </a:prstGeom>
        </p:spPr>
      </p:pic>
    </p:spTree>
    <p:extLst>
      <p:ext uri="{BB962C8B-B14F-4D97-AF65-F5344CB8AC3E}">
        <p14:creationId xmlns:p14="http://schemas.microsoft.com/office/powerpoint/2010/main" val="338566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ppt_x</p:attrName>
                                        </p:attrNameLst>
                                      </p:cBhvr>
                                      <p:tavLst>
                                        <p:tav tm="0">
                                          <p:val>
                                            <p:strVal val="#ppt_x+#ppt_w*1.125000"/>
                                          </p:val>
                                        </p:tav>
                                        <p:tav tm="100000">
                                          <p:val>
                                            <p:strVal val="#ppt_x"/>
                                          </p:val>
                                        </p:tav>
                                      </p:tavLst>
                                    </p:anim>
                                    <p:animEffect transition="in" filter="wipe(left)">
                                      <p:cBhvr>
                                        <p:cTn id="14" dur="500"/>
                                        <p:tgtEl>
                                          <p:spTgt spid="23"/>
                                        </p:tgtEl>
                                      </p:cBhvr>
                                    </p:animEffect>
                                  </p:childTnLst>
                                </p:cTn>
                              </p:par>
                            </p:childTnLst>
                          </p:cTn>
                        </p:par>
                        <p:par>
                          <p:cTn id="15" fill="hold">
                            <p:stCondLst>
                              <p:cond delay="1000"/>
                            </p:stCondLst>
                            <p:childTnLst>
                              <p:par>
                                <p:cTn id="16" presetID="12" presetClass="entr" presetSubtype="2" fill="hold" nodeType="afterEffect">
                                  <p:stCondLst>
                                    <p:cond delay="25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7">
                                            <p:txEl>
                                              <p:pRg st="0" end="0"/>
                                            </p:txEl>
                                          </p:spTgt>
                                        </p:tgtEl>
                                      </p:cBhvr>
                                    </p:animEffect>
                                  </p:childTnLst>
                                </p:cTn>
                              </p:par>
                            </p:childTnLst>
                          </p:cTn>
                        </p:par>
                        <p:par>
                          <p:cTn id="20" fill="hold">
                            <p:stCondLst>
                              <p:cond delay="1750"/>
                            </p:stCondLst>
                            <p:childTnLst>
                              <p:par>
                                <p:cTn id="21" presetID="12" presetClass="entr" presetSubtype="2" fill="hold" nodeType="afterEffect">
                                  <p:stCondLst>
                                    <p:cond delay="25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p:tgtEl>
                                          <p:spTgt spid="7">
                                            <p:txEl>
                                              <p:pRg st="1" end="1"/>
                                            </p:txEl>
                                          </p:spTgt>
                                        </p:tgtEl>
                                        <p:attrNameLst>
                                          <p:attrName>ppt_x</p:attrName>
                                        </p:attrNameLst>
                                      </p:cBhvr>
                                      <p:tavLst>
                                        <p:tav tm="0">
                                          <p:val>
                                            <p:strVal val="#ppt_x+#ppt_w*1.125000"/>
                                          </p:val>
                                        </p:tav>
                                        <p:tav tm="100000">
                                          <p:val>
                                            <p:strVal val="#ppt_x"/>
                                          </p:val>
                                        </p:tav>
                                      </p:tavLst>
                                    </p:anim>
                                    <p:animEffect transition="in" filter="wipe(left)">
                                      <p:cBhvr>
                                        <p:cTn id="24" dur="500"/>
                                        <p:tgtEl>
                                          <p:spTgt spid="7">
                                            <p:txEl>
                                              <p:pRg st="1" end="1"/>
                                            </p:txEl>
                                          </p:spTgt>
                                        </p:tgtEl>
                                      </p:cBhvr>
                                    </p:animEffect>
                                  </p:childTnLst>
                                </p:cTn>
                              </p:par>
                            </p:childTnLst>
                          </p:cTn>
                        </p:par>
                        <p:par>
                          <p:cTn id="25" fill="hold">
                            <p:stCondLst>
                              <p:cond delay="2500"/>
                            </p:stCondLst>
                            <p:childTnLst>
                              <p:par>
                                <p:cTn id="26" presetID="12" presetClass="entr" presetSubtype="2" fill="hold" nodeType="afterEffect">
                                  <p:stCondLst>
                                    <p:cond delay="250"/>
                                  </p:stCondLst>
                                  <p:childTnLst>
                                    <p:set>
                                      <p:cBhvr>
                                        <p:cTn id="27" dur="1" fill="hold">
                                          <p:stCondLst>
                                            <p:cond delay="0"/>
                                          </p:stCondLst>
                                        </p:cTn>
                                        <p:tgtEl>
                                          <p:spTgt spid="7">
                                            <p:txEl>
                                              <p:pRg st="2" end="2"/>
                                            </p:txEl>
                                          </p:spTgt>
                                        </p:tgtEl>
                                        <p:attrNameLst>
                                          <p:attrName>style.visibility</p:attrName>
                                        </p:attrNameLst>
                                      </p:cBhvr>
                                      <p:to>
                                        <p:strVal val="visible"/>
                                      </p:to>
                                    </p:set>
                                    <p:anim calcmode="lin" valueType="num">
                                      <p:cBhvr additive="base">
                                        <p:cTn id="28" dur="500"/>
                                        <p:tgtEl>
                                          <p:spTgt spid="7">
                                            <p:txEl>
                                              <p:pRg st="2" end="2"/>
                                            </p:txEl>
                                          </p:spTgt>
                                        </p:tgtEl>
                                        <p:attrNameLst>
                                          <p:attrName>ppt_x</p:attrName>
                                        </p:attrNameLst>
                                      </p:cBhvr>
                                      <p:tavLst>
                                        <p:tav tm="0">
                                          <p:val>
                                            <p:strVal val="#ppt_x+#ppt_w*1.125000"/>
                                          </p:val>
                                        </p:tav>
                                        <p:tav tm="100000">
                                          <p:val>
                                            <p:strVal val="#ppt_x"/>
                                          </p:val>
                                        </p:tav>
                                      </p:tavLst>
                                    </p:anim>
                                    <p:animEffect transition="in" filter="wipe(left)">
                                      <p:cBhvr>
                                        <p:cTn id="29" dur="500"/>
                                        <p:tgtEl>
                                          <p:spTgt spid="7">
                                            <p:txEl>
                                              <p:pRg st="2" end="2"/>
                                            </p:txEl>
                                          </p:spTgt>
                                        </p:tgtEl>
                                      </p:cBhvr>
                                    </p:animEffect>
                                  </p:childTnLst>
                                </p:cTn>
                              </p:par>
                            </p:childTnLst>
                          </p:cTn>
                        </p:par>
                        <p:par>
                          <p:cTn id="30" fill="hold">
                            <p:stCondLst>
                              <p:cond delay="3250"/>
                            </p:stCondLst>
                            <p:childTnLst>
                              <p:par>
                                <p:cTn id="31" presetID="12" presetClass="entr" presetSubtype="2" fill="hold" nodeType="afterEffect">
                                  <p:stCondLst>
                                    <p:cond delay="250"/>
                                  </p:stCondLst>
                                  <p:childTnLst>
                                    <p:set>
                                      <p:cBhvr>
                                        <p:cTn id="32" dur="1" fill="hold">
                                          <p:stCondLst>
                                            <p:cond delay="0"/>
                                          </p:stCondLst>
                                        </p:cTn>
                                        <p:tgtEl>
                                          <p:spTgt spid="7">
                                            <p:txEl>
                                              <p:pRg st="4" end="4"/>
                                            </p:txEl>
                                          </p:spTgt>
                                        </p:tgtEl>
                                        <p:attrNameLst>
                                          <p:attrName>style.visibility</p:attrName>
                                        </p:attrNameLst>
                                      </p:cBhvr>
                                      <p:to>
                                        <p:strVal val="visible"/>
                                      </p:to>
                                    </p:set>
                                    <p:anim calcmode="lin" valueType="num">
                                      <p:cBhvr additive="base">
                                        <p:cTn id="33" dur="500"/>
                                        <p:tgtEl>
                                          <p:spTgt spid="7">
                                            <p:txEl>
                                              <p:pRg st="4" end="4"/>
                                            </p:txEl>
                                          </p:spTgt>
                                        </p:tgtEl>
                                        <p:attrNameLst>
                                          <p:attrName>ppt_x</p:attrName>
                                        </p:attrNameLst>
                                      </p:cBhvr>
                                      <p:tavLst>
                                        <p:tav tm="0">
                                          <p:val>
                                            <p:strVal val="#ppt_x+#ppt_w*1.125000"/>
                                          </p:val>
                                        </p:tav>
                                        <p:tav tm="100000">
                                          <p:val>
                                            <p:strVal val="#ppt_x"/>
                                          </p:val>
                                        </p:tav>
                                      </p:tavLst>
                                    </p:anim>
                                    <p:animEffect transition="in" filter="wipe(left)">
                                      <p:cBhvr>
                                        <p:cTn id="34" dur="500"/>
                                        <p:tgtEl>
                                          <p:spTgt spid="7">
                                            <p:txEl>
                                              <p:pRg st="4" end="4"/>
                                            </p:txEl>
                                          </p:spTgt>
                                        </p:tgtEl>
                                      </p:cBhvr>
                                    </p:animEffect>
                                  </p:childTnLst>
                                </p:cTn>
                              </p:par>
                            </p:childTnLst>
                          </p:cTn>
                        </p:par>
                        <p:par>
                          <p:cTn id="35" fill="hold">
                            <p:stCondLst>
                              <p:cond delay="4000"/>
                            </p:stCondLst>
                            <p:childTnLst>
                              <p:par>
                                <p:cTn id="36" presetID="12" presetClass="entr" presetSubtype="2" fill="hold" nodeType="afterEffect">
                                  <p:stCondLst>
                                    <p:cond delay="250"/>
                                  </p:stCondLst>
                                  <p:childTnLst>
                                    <p:set>
                                      <p:cBhvr>
                                        <p:cTn id="37" dur="1" fill="hold">
                                          <p:stCondLst>
                                            <p:cond delay="0"/>
                                          </p:stCondLst>
                                        </p:cTn>
                                        <p:tgtEl>
                                          <p:spTgt spid="7">
                                            <p:txEl>
                                              <p:pRg st="5" end="5"/>
                                            </p:txEl>
                                          </p:spTgt>
                                        </p:tgtEl>
                                        <p:attrNameLst>
                                          <p:attrName>style.visibility</p:attrName>
                                        </p:attrNameLst>
                                      </p:cBhvr>
                                      <p:to>
                                        <p:strVal val="visible"/>
                                      </p:to>
                                    </p:set>
                                    <p:anim calcmode="lin" valueType="num">
                                      <p:cBhvr additive="base">
                                        <p:cTn id="38" dur="500"/>
                                        <p:tgtEl>
                                          <p:spTgt spid="7">
                                            <p:txEl>
                                              <p:pRg st="5" end="5"/>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9BB68A9-E04B-794E-A062-558603041F38}"/>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RESULTS</a:t>
            </a:r>
          </a:p>
        </p:txBody>
      </p:sp>
      <p:pic>
        <p:nvPicPr>
          <p:cNvPr id="15" name="Picture 14">
            <a:extLst>
              <a:ext uri="{FF2B5EF4-FFF2-40B4-BE49-F238E27FC236}">
                <a16:creationId xmlns:a16="http://schemas.microsoft.com/office/drawing/2014/main" id="{4DCF2D9B-E775-4646-9766-F0AC78FDACEA}"/>
              </a:ext>
            </a:extLst>
          </p:cNvPr>
          <p:cNvPicPr>
            <a:picLocks noChangeAspect="1"/>
          </p:cNvPicPr>
          <p:nvPr/>
        </p:nvPicPr>
        <p:blipFill rotWithShape="1">
          <a:blip r:embed="rId3"/>
          <a:srcRect t="8228" r="1729" b="4686"/>
          <a:stretch/>
        </p:blipFill>
        <p:spPr>
          <a:xfrm>
            <a:off x="908993" y="1086929"/>
            <a:ext cx="10322431" cy="5145461"/>
          </a:xfrm>
          <a:prstGeom prst="rect">
            <a:avLst/>
          </a:prstGeom>
        </p:spPr>
      </p:pic>
      <p:sp>
        <p:nvSpPr>
          <p:cNvPr id="17" name="Title 1">
            <a:extLst>
              <a:ext uri="{FF2B5EF4-FFF2-40B4-BE49-F238E27FC236}">
                <a16:creationId xmlns:a16="http://schemas.microsoft.com/office/drawing/2014/main" id="{157244CE-58E4-4341-AF16-9745D614B54A}"/>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spTree>
    <p:extLst>
      <p:ext uri="{BB962C8B-B14F-4D97-AF65-F5344CB8AC3E}">
        <p14:creationId xmlns:p14="http://schemas.microsoft.com/office/powerpoint/2010/main" val="107679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Wishlist</a:t>
            </a:r>
          </a:p>
        </p:txBody>
      </p:sp>
      <p:sp>
        <p:nvSpPr>
          <p:cNvPr id="5" name="Content Placeholder 4">
            <a:extLst>
              <a:ext uri="{FF2B5EF4-FFF2-40B4-BE49-F238E27FC236}">
                <a16:creationId xmlns:a16="http://schemas.microsoft.com/office/drawing/2014/main" id="{77A69EF4-763B-8843-AEAF-49A56D393D73}"/>
              </a:ext>
            </a:extLst>
          </p:cNvPr>
          <p:cNvSpPr>
            <a:spLocks noGrp="1"/>
          </p:cNvSpPr>
          <p:nvPr>
            <p:ph sz="quarter" idx="14"/>
          </p:nvPr>
        </p:nvSpPr>
        <p:spPr/>
        <p:txBody>
          <a:bodyPr/>
          <a:lstStyle/>
          <a:p>
            <a:endParaRPr lang="en-GB"/>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11" name="Content Placeholder 10">
            <a:extLst>
              <a:ext uri="{FF2B5EF4-FFF2-40B4-BE49-F238E27FC236}">
                <a16:creationId xmlns:a16="http://schemas.microsoft.com/office/drawing/2014/main" id="{908B2DC4-463A-0F4C-83CC-0FF34FEE8767}"/>
              </a:ext>
            </a:extLst>
          </p:cNvPr>
          <p:cNvSpPr>
            <a:spLocks noGrp="1"/>
          </p:cNvSpPr>
          <p:nvPr>
            <p:ph sz="quarter" idx="13"/>
          </p:nvPr>
        </p:nvSpPr>
        <p:spPr/>
        <p:txBody>
          <a:bodyPr/>
          <a:lstStyle/>
          <a:p>
            <a:endParaRPr lang="en-GB"/>
          </a:p>
        </p:txBody>
      </p:sp>
      <p:pic>
        <p:nvPicPr>
          <p:cNvPr id="12" name="Content Placeholder 8">
            <a:extLst>
              <a:ext uri="{FF2B5EF4-FFF2-40B4-BE49-F238E27FC236}">
                <a16:creationId xmlns:a16="http://schemas.microsoft.com/office/drawing/2014/main" id="{38A0D2E7-9EAE-F34C-9B75-C942B5CF6688}"/>
              </a:ext>
            </a:extLst>
          </p:cNvPr>
          <p:cNvPicPr>
            <a:picLocks noChangeAspect="1"/>
          </p:cNvPicPr>
          <p:nvPr/>
        </p:nvPicPr>
        <p:blipFill rotWithShape="1">
          <a:blip r:embed="rId2"/>
          <a:srcRect t="8520" r="1835" b="4823"/>
          <a:stretch/>
        </p:blipFill>
        <p:spPr>
          <a:xfrm>
            <a:off x="912524" y="1086929"/>
            <a:ext cx="10362170" cy="5145461"/>
          </a:xfrm>
          <a:prstGeom prst="rect">
            <a:avLst/>
          </a:prstGeom>
        </p:spPr>
      </p:pic>
      <p:sp>
        <p:nvSpPr>
          <p:cNvPr id="15" name="Title 1">
            <a:extLst>
              <a:ext uri="{FF2B5EF4-FFF2-40B4-BE49-F238E27FC236}">
                <a16:creationId xmlns:a16="http://schemas.microsoft.com/office/drawing/2014/main" id="{3212F983-3511-8945-A62B-F794C563CB58}"/>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spTree>
    <p:extLst>
      <p:ext uri="{BB962C8B-B14F-4D97-AF65-F5344CB8AC3E}">
        <p14:creationId xmlns:p14="http://schemas.microsoft.com/office/powerpoint/2010/main" val="288185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8" name="Content Placeholder 2">
            <a:extLst>
              <a:ext uri="{FF2B5EF4-FFF2-40B4-BE49-F238E27FC236}">
                <a16:creationId xmlns:a16="http://schemas.microsoft.com/office/drawing/2014/main" id="{8992E72B-3107-F248-B27A-E371F780BB02}"/>
              </a:ext>
            </a:extLst>
          </p:cNvPr>
          <p:cNvSpPr txBox="1">
            <a:spLocks/>
          </p:cNvSpPr>
          <p:nvPr/>
        </p:nvSpPr>
        <p:spPr>
          <a:xfrm>
            <a:off x="838200" y="1058295"/>
            <a:ext cx="3051268" cy="2461371"/>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Mock UI</a:t>
            </a:r>
          </a:p>
          <a:p>
            <a:pPr lvl="1"/>
            <a:r>
              <a:rPr lang="en-GB" sz="2400" dirty="0"/>
              <a:t>Products</a:t>
            </a:r>
          </a:p>
          <a:p>
            <a:pPr lvl="1"/>
            <a:r>
              <a:rPr lang="en-GB" sz="2400" dirty="0"/>
              <a:t>Wishlist</a:t>
            </a:r>
          </a:p>
          <a:p>
            <a:pPr lvl="1"/>
            <a:r>
              <a:rPr lang="en-GB" sz="2400" dirty="0"/>
              <a:t>Users</a:t>
            </a:r>
          </a:p>
        </p:txBody>
      </p:sp>
      <p:sp>
        <p:nvSpPr>
          <p:cNvPr id="9" name="Content Placeholder 3">
            <a:extLst>
              <a:ext uri="{FF2B5EF4-FFF2-40B4-BE49-F238E27FC236}">
                <a16:creationId xmlns:a16="http://schemas.microsoft.com/office/drawing/2014/main" id="{9020187D-1C40-104E-949E-64C555B9EC76}"/>
              </a:ext>
            </a:extLst>
          </p:cNvPr>
          <p:cNvSpPr txBox="1">
            <a:spLocks/>
          </p:cNvSpPr>
          <p:nvPr/>
        </p:nvSpPr>
        <p:spPr>
          <a:xfrm>
            <a:off x="4570367" y="1150086"/>
            <a:ext cx="3051268" cy="2334134"/>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Tests</a:t>
            </a:r>
          </a:p>
          <a:p>
            <a:pPr lvl="1"/>
            <a:r>
              <a:rPr lang="en-GB" sz="2400" dirty="0"/>
              <a:t>Products</a:t>
            </a:r>
          </a:p>
          <a:p>
            <a:pPr lvl="1"/>
            <a:r>
              <a:rPr lang="en-GB" sz="2400" dirty="0"/>
              <a:t>Wishlist</a:t>
            </a:r>
          </a:p>
          <a:p>
            <a:pPr lvl="1"/>
            <a:r>
              <a:rPr lang="en-GB" sz="2400" dirty="0"/>
              <a:t>Users</a:t>
            </a:r>
          </a:p>
        </p:txBody>
      </p:sp>
      <p:sp>
        <p:nvSpPr>
          <p:cNvPr id="11" name="Title 1">
            <a:extLst>
              <a:ext uri="{FF2B5EF4-FFF2-40B4-BE49-F238E27FC236}">
                <a16:creationId xmlns:a16="http://schemas.microsoft.com/office/drawing/2014/main" id="{5AD9A925-150E-7949-B133-C8A5FCB7A295}"/>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err="1"/>
              <a:t>TestING</a:t>
            </a:r>
            <a:r>
              <a:rPr lang="en-GB" dirty="0"/>
              <a:t> Strategy</a:t>
            </a:r>
          </a:p>
        </p:txBody>
      </p:sp>
      <p:sp>
        <p:nvSpPr>
          <p:cNvPr id="12" name="Content Placeholder 3">
            <a:extLst>
              <a:ext uri="{FF2B5EF4-FFF2-40B4-BE49-F238E27FC236}">
                <a16:creationId xmlns:a16="http://schemas.microsoft.com/office/drawing/2014/main" id="{FCD6638E-343A-F44E-B484-8F6C9C137B97}"/>
              </a:ext>
            </a:extLst>
          </p:cNvPr>
          <p:cNvSpPr txBox="1">
            <a:spLocks/>
          </p:cNvSpPr>
          <p:nvPr/>
        </p:nvSpPr>
        <p:spPr>
          <a:xfrm>
            <a:off x="7621635" y="1725698"/>
            <a:ext cx="3732165" cy="16239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1"/>
            <a:r>
              <a:rPr lang="en-GB" sz="2400" dirty="0"/>
              <a:t>Unit tests</a:t>
            </a:r>
          </a:p>
          <a:p>
            <a:pPr lvl="1"/>
            <a:r>
              <a:rPr lang="en-GB" sz="2400" dirty="0"/>
              <a:t>Integration Tests </a:t>
            </a:r>
          </a:p>
          <a:p>
            <a:pPr lvl="1"/>
            <a:r>
              <a:rPr lang="en-GB" sz="2400" dirty="0"/>
              <a:t>Smoke Tests</a:t>
            </a:r>
            <a:endParaRPr lang="en-GB" sz="2800" dirty="0"/>
          </a:p>
        </p:txBody>
      </p:sp>
      <p:sp>
        <p:nvSpPr>
          <p:cNvPr id="14" name="Hexagon 13">
            <a:extLst>
              <a:ext uri="{FF2B5EF4-FFF2-40B4-BE49-F238E27FC236}">
                <a16:creationId xmlns:a16="http://schemas.microsoft.com/office/drawing/2014/main" id="{FA8F2484-A7DB-6042-AE3A-78F9C13E6426}"/>
              </a:ext>
            </a:extLst>
          </p:cNvPr>
          <p:cNvSpPr/>
          <p:nvPr/>
        </p:nvSpPr>
        <p:spPr>
          <a:xfrm>
            <a:off x="3855316" y="3447661"/>
            <a:ext cx="1113791" cy="745339"/>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Products</a:t>
            </a:r>
          </a:p>
          <a:p>
            <a:pPr algn="ctr"/>
            <a:r>
              <a:rPr lang="en-GB" sz="1400" dirty="0"/>
              <a:t>DB Utils</a:t>
            </a:r>
          </a:p>
        </p:txBody>
      </p:sp>
      <p:sp>
        <p:nvSpPr>
          <p:cNvPr id="15" name="Hexagon 14">
            <a:extLst>
              <a:ext uri="{FF2B5EF4-FFF2-40B4-BE49-F238E27FC236}">
                <a16:creationId xmlns:a16="http://schemas.microsoft.com/office/drawing/2014/main" id="{A9DCB68C-9D3C-4D40-8490-546A923FD009}"/>
              </a:ext>
            </a:extLst>
          </p:cNvPr>
          <p:cNvSpPr/>
          <p:nvPr/>
        </p:nvSpPr>
        <p:spPr>
          <a:xfrm>
            <a:off x="3855316" y="5556267"/>
            <a:ext cx="1113791" cy="745339"/>
          </a:xfrm>
          <a:prstGeom prst="hexagon">
            <a:avLst/>
          </a:prstGeom>
          <a:gradFill flip="none" rotWithShape="1">
            <a:gsLst>
              <a:gs pos="0">
                <a:schemeClr val="bg1"/>
              </a:gs>
              <a:gs pos="85000">
                <a:srgbClr val="8CADEA"/>
              </a:gs>
              <a:gs pos="75000">
                <a:srgbClr val="0070C0">
                  <a:tint val="44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Users </a:t>
            </a:r>
          </a:p>
          <a:p>
            <a:pPr algn="ctr"/>
            <a:r>
              <a:rPr lang="en-GB" sz="1400" dirty="0"/>
              <a:t>DB Utils</a:t>
            </a:r>
          </a:p>
        </p:txBody>
      </p:sp>
      <p:sp>
        <p:nvSpPr>
          <p:cNvPr id="16" name="Can 15">
            <a:extLst>
              <a:ext uri="{FF2B5EF4-FFF2-40B4-BE49-F238E27FC236}">
                <a16:creationId xmlns:a16="http://schemas.microsoft.com/office/drawing/2014/main" id="{1E6ED4BC-D172-6644-A934-139920E632B2}"/>
              </a:ext>
            </a:extLst>
          </p:cNvPr>
          <p:cNvSpPr/>
          <p:nvPr/>
        </p:nvSpPr>
        <p:spPr>
          <a:xfrm>
            <a:off x="2060172" y="3349606"/>
            <a:ext cx="1036585" cy="947986"/>
          </a:xfrm>
          <a:prstGeom prst="can">
            <a:avLst/>
          </a:prstGeom>
          <a:gradFill flip="none" rotWithShape="1">
            <a:gsLst>
              <a:gs pos="0">
                <a:srgbClr val="FFDE80"/>
              </a:gs>
              <a:gs pos="50000">
                <a:srgbClr val="FFC000">
                  <a:tint val="44500"/>
                  <a:satMod val="160000"/>
                </a:srgbClr>
              </a:gs>
              <a:gs pos="100000">
                <a:srgbClr val="FFC0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Products </a:t>
            </a:r>
          </a:p>
          <a:p>
            <a:pPr algn="ctr"/>
            <a:r>
              <a:rPr lang="en-GB" sz="1400" dirty="0"/>
              <a:t>DB</a:t>
            </a:r>
          </a:p>
        </p:txBody>
      </p:sp>
      <p:sp>
        <p:nvSpPr>
          <p:cNvPr id="17" name="Can 16">
            <a:extLst>
              <a:ext uri="{FF2B5EF4-FFF2-40B4-BE49-F238E27FC236}">
                <a16:creationId xmlns:a16="http://schemas.microsoft.com/office/drawing/2014/main" id="{EB4C55A3-D704-FE4A-B8B1-BF907345DCF5}"/>
              </a:ext>
            </a:extLst>
          </p:cNvPr>
          <p:cNvSpPr/>
          <p:nvPr/>
        </p:nvSpPr>
        <p:spPr>
          <a:xfrm>
            <a:off x="2060172" y="4939633"/>
            <a:ext cx="1036585" cy="947986"/>
          </a:xfrm>
          <a:prstGeom prst="can">
            <a:avLst/>
          </a:prstGeom>
          <a:gradFill flip="none" rotWithShape="1">
            <a:gsLst>
              <a:gs pos="0">
                <a:srgbClr val="00A3AF">
                  <a:tint val="66000"/>
                  <a:satMod val="160000"/>
                </a:srgbClr>
              </a:gs>
              <a:gs pos="50000">
                <a:srgbClr val="00A3AF">
                  <a:tint val="44500"/>
                  <a:satMod val="160000"/>
                </a:srgbClr>
              </a:gs>
              <a:gs pos="100000">
                <a:srgbClr val="00A3AF">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Users &amp;</a:t>
            </a:r>
          </a:p>
          <a:p>
            <a:pPr algn="ctr"/>
            <a:r>
              <a:rPr lang="en-GB" sz="1400" dirty="0"/>
              <a:t>Wishlist</a:t>
            </a:r>
          </a:p>
          <a:p>
            <a:pPr algn="ctr"/>
            <a:r>
              <a:rPr lang="en-GB" sz="1400" dirty="0"/>
              <a:t>DB</a:t>
            </a:r>
          </a:p>
        </p:txBody>
      </p:sp>
      <p:sp>
        <p:nvSpPr>
          <p:cNvPr id="18" name="Oval 17">
            <a:extLst>
              <a:ext uri="{FF2B5EF4-FFF2-40B4-BE49-F238E27FC236}">
                <a16:creationId xmlns:a16="http://schemas.microsoft.com/office/drawing/2014/main" id="{85409D9B-991D-6346-AF13-99ADC76ACEC8}"/>
              </a:ext>
            </a:extLst>
          </p:cNvPr>
          <p:cNvSpPr/>
          <p:nvPr/>
        </p:nvSpPr>
        <p:spPr>
          <a:xfrm>
            <a:off x="5488455" y="4060341"/>
            <a:ext cx="947988" cy="947986"/>
          </a:xfrm>
          <a:prstGeom prst="ellipse">
            <a:avLst/>
          </a:prstGeom>
          <a:gradFill flip="none" rotWithShape="1">
            <a:gsLst>
              <a:gs pos="85000">
                <a:srgbClr val="FF7D00">
                  <a:tint val="66000"/>
                  <a:satMod val="160000"/>
                </a:srgbClr>
              </a:gs>
              <a:gs pos="60000">
                <a:srgbClr val="FF7D00">
                  <a:tint val="44500"/>
                  <a:satMod val="160000"/>
                </a:srgbClr>
              </a:gs>
              <a:gs pos="0">
                <a:srgbClr val="FF7D00">
                  <a:tint val="23500"/>
                  <a:satMod val="160000"/>
                </a:srgbClr>
              </a:gs>
            </a:gsLst>
            <a:path path="circle">
              <a:fillToRect l="50000" t="50000" r="50000" b="50000"/>
            </a:path>
            <a:tileRect/>
          </a:gradFill>
          <a:ln/>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solidFill>
                  <a:sysClr val="windowText" lastClr="000000"/>
                </a:solidFill>
              </a:rPr>
              <a:t>API</a:t>
            </a:r>
          </a:p>
        </p:txBody>
      </p:sp>
      <p:cxnSp>
        <p:nvCxnSpPr>
          <p:cNvPr id="19" name="Straight Arrow Connector 18">
            <a:extLst>
              <a:ext uri="{FF2B5EF4-FFF2-40B4-BE49-F238E27FC236}">
                <a16:creationId xmlns:a16="http://schemas.microsoft.com/office/drawing/2014/main" id="{1FD541B2-C407-6349-A4D5-BEBE0B7089EF}"/>
              </a:ext>
            </a:extLst>
          </p:cNvPr>
          <p:cNvCxnSpPr>
            <a:cxnSpLocks/>
            <a:stCxn id="16" idx="4"/>
            <a:endCxn id="14" idx="3"/>
          </p:cNvCxnSpPr>
          <p:nvPr/>
        </p:nvCxnSpPr>
        <p:spPr>
          <a:xfrm flipV="1">
            <a:off x="3096757" y="3820331"/>
            <a:ext cx="758560" cy="3269"/>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F62C1F-2A74-834D-99E2-B3F3885D082D}"/>
              </a:ext>
            </a:extLst>
          </p:cNvPr>
          <p:cNvCxnSpPr>
            <a:cxnSpLocks/>
            <a:stCxn id="17" idx="4"/>
            <a:endCxn id="15" idx="3"/>
          </p:cNvCxnSpPr>
          <p:nvPr/>
        </p:nvCxnSpPr>
        <p:spPr>
          <a:xfrm>
            <a:off x="3096757" y="5413626"/>
            <a:ext cx="758560" cy="515311"/>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DFC52D-B8BD-0C47-B70C-47B89CFB31F7}"/>
              </a:ext>
            </a:extLst>
          </p:cNvPr>
          <p:cNvCxnSpPr>
            <a:cxnSpLocks/>
            <a:endCxn id="18" idx="1"/>
          </p:cNvCxnSpPr>
          <p:nvPr/>
        </p:nvCxnSpPr>
        <p:spPr>
          <a:xfrm>
            <a:off x="4969107" y="3820331"/>
            <a:ext cx="658177" cy="37884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4D521F-992D-7F41-BAAA-242C364DBD09}"/>
              </a:ext>
            </a:extLst>
          </p:cNvPr>
          <p:cNvCxnSpPr>
            <a:cxnSpLocks/>
            <a:stCxn id="15" idx="0"/>
            <a:endCxn id="18" idx="3"/>
          </p:cNvCxnSpPr>
          <p:nvPr/>
        </p:nvCxnSpPr>
        <p:spPr>
          <a:xfrm flipV="1">
            <a:off x="4969107" y="4869497"/>
            <a:ext cx="658177" cy="105944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E7C733-9E1F-FD4F-8D6A-9D7AD5888960}"/>
              </a:ext>
            </a:extLst>
          </p:cNvPr>
          <p:cNvCxnSpPr>
            <a:cxnSpLocks/>
            <a:stCxn id="18" idx="6"/>
            <a:endCxn id="24" idx="1"/>
          </p:cNvCxnSpPr>
          <p:nvPr/>
        </p:nvCxnSpPr>
        <p:spPr>
          <a:xfrm>
            <a:off x="6436443" y="4534334"/>
            <a:ext cx="679185" cy="350203"/>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0DC368-1023-4D4F-BA80-B58EFFBD8B70}"/>
              </a:ext>
            </a:extLst>
          </p:cNvPr>
          <p:cNvSpPr/>
          <p:nvPr/>
        </p:nvSpPr>
        <p:spPr>
          <a:xfrm>
            <a:off x="7115628" y="4546288"/>
            <a:ext cx="1147543" cy="676498"/>
          </a:xfrm>
          <a:prstGeom prst="rect">
            <a:avLst/>
          </a:prstGeom>
          <a:gradFill flip="none" rotWithShape="1">
            <a:gsLst>
              <a:gs pos="85000">
                <a:srgbClr val="7B9F63">
                  <a:tint val="66000"/>
                  <a:satMod val="160000"/>
                </a:srgbClr>
              </a:gs>
              <a:gs pos="65000">
                <a:srgbClr val="7B9F63">
                  <a:tint val="44500"/>
                  <a:satMod val="160000"/>
                </a:srgbClr>
              </a:gs>
              <a:gs pos="0">
                <a:srgbClr val="7B9F6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Mock </a:t>
            </a:r>
          </a:p>
          <a:p>
            <a:pPr algn="ctr"/>
            <a:r>
              <a:rPr lang="en-GB" sz="1400" dirty="0">
                <a:solidFill>
                  <a:schemeClr val="tx1"/>
                </a:solidFill>
              </a:rPr>
              <a:t>Wishlist UI</a:t>
            </a:r>
          </a:p>
        </p:txBody>
      </p:sp>
      <p:sp>
        <p:nvSpPr>
          <p:cNvPr id="25" name="Hexagon 24">
            <a:extLst>
              <a:ext uri="{FF2B5EF4-FFF2-40B4-BE49-F238E27FC236}">
                <a16:creationId xmlns:a16="http://schemas.microsoft.com/office/drawing/2014/main" id="{157B5FE7-6764-5043-A852-D3DA3A182687}"/>
              </a:ext>
            </a:extLst>
          </p:cNvPr>
          <p:cNvSpPr/>
          <p:nvPr/>
        </p:nvSpPr>
        <p:spPr>
          <a:xfrm>
            <a:off x="3855316" y="4503806"/>
            <a:ext cx="1113791" cy="745339"/>
          </a:xfrm>
          <a:prstGeom prst="hexagon">
            <a:avLst/>
          </a:prstGeom>
          <a:gradFill flip="none" rotWithShape="1">
            <a:gsLst>
              <a:gs pos="85000">
                <a:srgbClr val="BEF397"/>
              </a:gs>
              <a:gs pos="75000">
                <a:srgbClr val="92D050">
                  <a:tint val="44500"/>
                  <a:satMod val="160000"/>
                </a:srgbClr>
              </a:gs>
              <a:gs pos="0">
                <a:srgbClr val="92D05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Wishlist </a:t>
            </a:r>
          </a:p>
          <a:p>
            <a:pPr algn="ctr"/>
            <a:r>
              <a:rPr lang="en-GB" sz="1400" dirty="0"/>
              <a:t>DB Utils</a:t>
            </a:r>
          </a:p>
        </p:txBody>
      </p:sp>
      <p:cxnSp>
        <p:nvCxnSpPr>
          <p:cNvPr id="26" name="Straight Arrow Connector 25">
            <a:extLst>
              <a:ext uri="{FF2B5EF4-FFF2-40B4-BE49-F238E27FC236}">
                <a16:creationId xmlns:a16="http://schemas.microsoft.com/office/drawing/2014/main" id="{13B683F0-357F-5447-AF37-FC6AEB0B9256}"/>
              </a:ext>
            </a:extLst>
          </p:cNvPr>
          <p:cNvCxnSpPr>
            <a:cxnSpLocks/>
            <a:stCxn id="17" idx="4"/>
            <a:endCxn id="25" idx="3"/>
          </p:cNvCxnSpPr>
          <p:nvPr/>
        </p:nvCxnSpPr>
        <p:spPr>
          <a:xfrm flipV="1">
            <a:off x="3096757" y="4876476"/>
            <a:ext cx="758559" cy="53715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5FDAA6-AADC-924E-B00C-3C0DEA14617F}"/>
              </a:ext>
            </a:extLst>
          </p:cNvPr>
          <p:cNvCxnSpPr>
            <a:cxnSpLocks/>
            <a:stCxn id="25" idx="0"/>
            <a:endCxn id="18" idx="2"/>
          </p:cNvCxnSpPr>
          <p:nvPr/>
        </p:nvCxnSpPr>
        <p:spPr>
          <a:xfrm flipV="1">
            <a:off x="4969107" y="4534334"/>
            <a:ext cx="519347" cy="342142"/>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47C5E22-F316-0846-B09E-89BE515B47D3}"/>
              </a:ext>
            </a:extLst>
          </p:cNvPr>
          <p:cNvSpPr/>
          <p:nvPr/>
        </p:nvSpPr>
        <p:spPr>
          <a:xfrm>
            <a:off x="7120841" y="3621094"/>
            <a:ext cx="1147543" cy="676498"/>
          </a:xfrm>
          <a:prstGeom prst="rect">
            <a:avLst/>
          </a:prstGeom>
          <a:gradFill flip="none" rotWithShape="1">
            <a:gsLst>
              <a:gs pos="85000">
                <a:srgbClr val="CBB067">
                  <a:tint val="66000"/>
                  <a:satMod val="160000"/>
                </a:srgbClr>
              </a:gs>
              <a:gs pos="65000">
                <a:srgbClr val="CBB067">
                  <a:tint val="44500"/>
                  <a:satMod val="160000"/>
                </a:srgbClr>
              </a:gs>
              <a:gs pos="0">
                <a:srgbClr val="CBB067">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Mock </a:t>
            </a:r>
          </a:p>
          <a:p>
            <a:pPr algn="ctr"/>
            <a:r>
              <a:rPr lang="en-GB" sz="1400" dirty="0">
                <a:solidFill>
                  <a:schemeClr val="tx1"/>
                </a:solidFill>
              </a:rPr>
              <a:t>Products UI</a:t>
            </a:r>
          </a:p>
        </p:txBody>
      </p:sp>
      <p:sp>
        <p:nvSpPr>
          <p:cNvPr id="29" name="Rectangle 28">
            <a:extLst>
              <a:ext uri="{FF2B5EF4-FFF2-40B4-BE49-F238E27FC236}">
                <a16:creationId xmlns:a16="http://schemas.microsoft.com/office/drawing/2014/main" id="{AEBB460B-73D8-1A48-8A45-25517FC8225C}"/>
              </a:ext>
            </a:extLst>
          </p:cNvPr>
          <p:cNvSpPr/>
          <p:nvPr/>
        </p:nvSpPr>
        <p:spPr>
          <a:xfrm>
            <a:off x="7112999" y="5485436"/>
            <a:ext cx="1147543" cy="676498"/>
          </a:xfrm>
          <a:prstGeom prst="rect">
            <a:avLst/>
          </a:prstGeom>
          <a:gradFill flip="none" rotWithShape="1">
            <a:gsLst>
              <a:gs pos="85000">
                <a:srgbClr val="647DAA">
                  <a:tint val="66000"/>
                  <a:satMod val="160000"/>
                </a:srgbClr>
              </a:gs>
              <a:gs pos="65000">
                <a:srgbClr val="647DAA">
                  <a:tint val="44500"/>
                  <a:satMod val="160000"/>
                </a:srgbClr>
              </a:gs>
              <a:gs pos="0">
                <a:srgbClr val="647DAA">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Mock </a:t>
            </a:r>
          </a:p>
          <a:p>
            <a:pPr algn="ctr"/>
            <a:r>
              <a:rPr lang="en-GB" sz="1400" dirty="0">
                <a:solidFill>
                  <a:schemeClr val="tx1"/>
                </a:solidFill>
              </a:rPr>
              <a:t>Users UI</a:t>
            </a:r>
          </a:p>
        </p:txBody>
      </p:sp>
      <p:sp>
        <p:nvSpPr>
          <p:cNvPr id="30" name="Rectangle 29">
            <a:extLst>
              <a:ext uri="{FF2B5EF4-FFF2-40B4-BE49-F238E27FC236}">
                <a16:creationId xmlns:a16="http://schemas.microsoft.com/office/drawing/2014/main" id="{0A80CA6D-55FD-9B49-85FC-C2D185445A4D}"/>
              </a:ext>
            </a:extLst>
          </p:cNvPr>
          <p:cNvSpPr/>
          <p:nvPr/>
        </p:nvSpPr>
        <p:spPr>
          <a:xfrm>
            <a:off x="8984287" y="4553265"/>
            <a:ext cx="1147543" cy="676498"/>
          </a:xfrm>
          <a:prstGeom prst="rect">
            <a:avLst/>
          </a:prstGeom>
          <a:gradFill flip="none" rotWithShape="1">
            <a:gsLst>
              <a:gs pos="85000">
                <a:srgbClr val="7B9F63">
                  <a:tint val="66000"/>
                  <a:satMod val="160000"/>
                  <a:lumMod val="90000"/>
                </a:srgbClr>
              </a:gs>
              <a:gs pos="65000">
                <a:srgbClr val="7B9F63">
                  <a:tint val="44500"/>
                  <a:satMod val="160000"/>
                  <a:lumMod val="90000"/>
                </a:srgbClr>
              </a:gs>
              <a:gs pos="0">
                <a:srgbClr val="7B9F6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Tests </a:t>
            </a:r>
          </a:p>
          <a:p>
            <a:pPr algn="ctr"/>
            <a:r>
              <a:rPr lang="en-GB" sz="1400" dirty="0">
                <a:solidFill>
                  <a:schemeClr val="tx1"/>
                </a:solidFill>
              </a:rPr>
              <a:t>Wishlist</a:t>
            </a:r>
          </a:p>
        </p:txBody>
      </p:sp>
      <p:sp>
        <p:nvSpPr>
          <p:cNvPr id="31" name="Rectangle 30">
            <a:extLst>
              <a:ext uri="{FF2B5EF4-FFF2-40B4-BE49-F238E27FC236}">
                <a16:creationId xmlns:a16="http://schemas.microsoft.com/office/drawing/2014/main" id="{C1C01873-B6F1-014F-871D-CDC4D2FBCC67}"/>
              </a:ext>
            </a:extLst>
          </p:cNvPr>
          <p:cNvSpPr/>
          <p:nvPr/>
        </p:nvSpPr>
        <p:spPr>
          <a:xfrm>
            <a:off x="8984287" y="5485436"/>
            <a:ext cx="1147543" cy="676498"/>
          </a:xfrm>
          <a:prstGeom prst="rect">
            <a:avLst/>
          </a:prstGeom>
          <a:gradFill flip="none" rotWithShape="1">
            <a:gsLst>
              <a:gs pos="85000">
                <a:srgbClr val="647DAA">
                  <a:tint val="66000"/>
                  <a:satMod val="160000"/>
                  <a:lumMod val="90000"/>
                </a:srgbClr>
              </a:gs>
              <a:gs pos="65000">
                <a:srgbClr val="647DAA">
                  <a:tint val="44500"/>
                  <a:satMod val="160000"/>
                  <a:lumMod val="90000"/>
                </a:srgbClr>
              </a:gs>
              <a:gs pos="0">
                <a:srgbClr val="647DAA">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Tests </a:t>
            </a:r>
          </a:p>
          <a:p>
            <a:pPr algn="ctr"/>
            <a:r>
              <a:rPr lang="en-GB" sz="1400" dirty="0">
                <a:solidFill>
                  <a:schemeClr val="tx1"/>
                </a:solidFill>
              </a:rPr>
              <a:t>Users</a:t>
            </a:r>
          </a:p>
        </p:txBody>
      </p:sp>
      <p:sp>
        <p:nvSpPr>
          <p:cNvPr id="32" name="Rectangle 31">
            <a:extLst>
              <a:ext uri="{FF2B5EF4-FFF2-40B4-BE49-F238E27FC236}">
                <a16:creationId xmlns:a16="http://schemas.microsoft.com/office/drawing/2014/main" id="{DF9DE36A-7A43-834E-9165-1D6497FAC9D4}"/>
              </a:ext>
            </a:extLst>
          </p:cNvPr>
          <p:cNvSpPr/>
          <p:nvPr/>
        </p:nvSpPr>
        <p:spPr>
          <a:xfrm>
            <a:off x="8969546" y="3621094"/>
            <a:ext cx="1147543" cy="676498"/>
          </a:xfrm>
          <a:prstGeom prst="rect">
            <a:avLst/>
          </a:prstGeom>
          <a:gradFill flip="none" rotWithShape="1">
            <a:gsLst>
              <a:gs pos="85000">
                <a:srgbClr val="CBB067">
                  <a:tint val="66000"/>
                  <a:satMod val="160000"/>
                  <a:lumMod val="90000"/>
                </a:srgbClr>
              </a:gs>
              <a:gs pos="65000">
                <a:srgbClr val="CBB067">
                  <a:tint val="44500"/>
                  <a:satMod val="160000"/>
                  <a:lumMod val="90000"/>
                </a:srgbClr>
              </a:gs>
              <a:gs pos="0">
                <a:srgbClr val="CBB067">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Tests </a:t>
            </a:r>
          </a:p>
          <a:p>
            <a:pPr algn="ctr"/>
            <a:r>
              <a:rPr lang="en-GB" sz="1400" dirty="0">
                <a:solidFill>
                  <a:schemeClr val="tx1"/>
                </a:solidFill>
              </a:rPr>
              <a:t>Products</a:t>
            </a:r>
          </a:p>
        </p:txBody>
      </p:sp>
      <p:cxnSp>
        <p:nvCxnSpPr>
          <p:cNvPr id="33" name="Straight Arrow Connector 32">
            <a:extLst>
              <a:ext uri="{FF2B5EF4-FFF2-40B4-BE49-F238E27FC236}">
                <a16:creationId xmlns:a16="http://schemas.microsoft.com/office/drawing/2014/main" id="{5CC592C3-780A-6E41-BBE4-1BE768AD9A56}"/>
              </a:ext>
            </a:extLst>
          </p:cNvPr>
          <p:cNvCxnSpPr>
            <a:cxnSpLocks/>
            <a:stCxn id="24" idx="3"/>
            <a:endCxn id="30" idx="1"/>
          </p:cNvCxnSpPr>
          <p:nvPr/>
        </p:nvCxnSpPr>
        <p:spPr>
          <a:xfrm>
            <a:off x="8263171" y="4884537"/>
            <a:ext cx="721116" cy="6977"/>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72C8CF-852D-184E-B6FA-1E0D081DA4B3}"/>
              </a:ext>
            </a:extLst>
          </p:cNvPr>
          <p:cNvCxnSpPr>
            <a:cxnSpLocks/>
            <a:stCxn id="18" idx="7"/>
            <a:endCxn id="28" idx="1"/>
          </p:cNvCxnSpPr>
          <p:nvPr/>
        </p:nvCxnSpPr>
        <p:spPr>
          <a:xfrm flipV="1">
            <a:off x="6297613" y="3959343"/>
            <a:ext cx="823228" cy="239827"/>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DED7B4-3734-E74B-9E8F-57FCF679D54E}"/>
              </a:ext>
            </a:extLst>
          </p:cNvPr>
          <p:cNvCxnSpPr>
            <a:cxnSpLocks/>
            <a:stCxn id="28" idx="3"/>
            <a:endCxn id="32" idx="1"/>
          </p:cNvCxnSpPr>
          <p:nvPr/>
        </p:nvCxnSpPr>
        <p:spPr>
          <a:xfrm>
            <a:off x="8268384" y="3959343"/>
            <a:ext cx="701162" cy="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3D16781-6CF0-2347-A1D0-73A5AE4E59D3}"/>
              </a:ext>
            </a:extLst>
          </p:cNvPr>
          <p:cNvCxnSpPr>
            <a:cxnSpLocks/>
            <a:stCxn id="18" idx="5"/>
            <a:endCxn id="29" idx="1"/>
          </p:cNvCxnSpPr>
          <p:nvPr/>
        </p:nvCxnSpPr>
        <p:spPr>
          <a:xfrm>
            <a:off x="6297613" y="4869498"/>
            <a:ext cx="815386" cy="954187"/>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36E2E4-4464-5E43-854A-CFD1B5FA05CC}"/>
              </a:ext>
            </a:extLst>
          </p:cNvPr>
          <p:cNvCxnSpPr>
            <a:cxnSpLocks/>
            <a:stCxn id="29" idx="3"/>
            <a:endCxn id="31" idx="1"/>
          </p:cNvCxnSpPr>
          <p:nvPr/>
        </p:nvCxnSpPr>
        <p:spPr>
          <a:xfrm>
            <a:off x="8260542" y="5823685"/>
            <a:ext cx="723745" cy="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E6EF49-BE04-DA48-8F07-3C5D13581B33}"/>
              </a:ext>
            </a:extLst>
          </p:cNvPr>
          <p:cNvCxnSpPr>
            <a:cxnSpLocks/>
            <a:stCxn id="18" idx="6"/>
            <a:endCxn id="39" idx="1"/>
          </p:cNvCxnSpPr>
          <p:nvPr/>
        </p:nvCxnSpPr>
        <p:spPr>
          <a:xfrm>
            <a:off x="6436443" y="4534334"/>
            <a:ext cx="695800" cy="10264"/>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45DEB02-B0B1-5147-A14A-D48D076D41C2}"/>
              </a:ext>
            </a:extLst>
          </p:cNvPr>
          <p:cNvSpPr/>
          <p:nvPr/>
        </p:nvSpPr>
        <p:spPr>
          <a:xfrm>
            <a:off x="7132243" y="4202950"/>
            <a:ext cx="1147543" cy="683295"/>
          </a:xfrm>
          <a:prstGeom prst="rect">
            <a:avLst/>
          </a:prstGeom>
          <a:gradFill flip="none" rotWithShape="1">
            <a:gsLst>
              <a:gs pos="85000">
                <a:srgbClr val="F6A4E2"/>
              </a:gs>
              <a:gs pos="75000">
                <a:srgbClr val="D973C3">
                  <a:tint val="44500"/>
                  <a:satMod val="160000"/>
                </a:srgbClr>
              </a:gs>
              <a:gs pos="0">
                <a:srgbClr val="D973C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Website UI</a:t>
            </a:r>
          </a:p>
        </p:txBody>
      </p:sp>
      <p:sp>
        <p:nvSpPr>
          <p:cNvPr id="40" name="Title 1">
            <a:extLst>
              <a:ext uri="{FF2B5EF4-FFF2-40B4-BE49-F238E27FC236}">
                <a16:creationId xmlns:a16="http://schemas.microsoft.com/office/drawing/2014/main" id="{41A2666C-32ED-AA41-9836-E525799FD6E0}"/>
              </a:ext>
            </a:extLst>
          </p:cNvPr>
          <p:cNvSpPr txBox="1">
            <a:spLocks/>
          </p:cNvSpPr>
          <p:nvPr/>
        </p:nvSpPr>
        <p:spPr>
          <a:xfrm>
            <a:off x="0" y="0"/>
            <a:ext cx="1360967"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Testing</a:t>
            </a:r>
          </a:p>
        </p:txBody>
      </p:sp>
    </p:spTree>
    <p:extLst>
      <p:ext uri="{BB962C8B-B14F-4D97-AF65-F5344CB8AC3E}">
        <p14:creationId xmlns:p14="http://schemas.microsoft.com/office/powerpoint/2010/main" val="24175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nodeType="clickEffect">
                                  <p:stCondLst>
                                    <p:cond delay="0"/>
                                  </p:stCondLst>
                                  <p:childTnLst>
                                    <p:anim calcmode="lin" valueType="num">
                                      <p:cBhvr additive="base">
                                        <p:cTn id="6" dur="500"/>
                                        <p:tgtEl>
                                          <p:spTgt spid="38"/>
                                        </p:tgtEl>
                                        <p:attrNameLst>
                                          <p:attrName>ppt_x</p:attrName>
                                        </p:attrNameLst>
                                      </p:cBhvr>
                                      <p:tavLst>
                                        <p:tav tm="0">
                                          <p:val>
                                            <p:strVal val="#ppt_x"/>
                                          </p:val>
                                        </p:tav>
                                        <p:tav tm="100000">
                                          <p:val>
                                            <p:strVal val="#ppt_x+#ppt_w*1.125000"/>
                                          </p:val>
                                        </p:tav>
                                      </p:tavLst>
                                    </p:anim>
                                    <p:animEffect transition="out" filter="wipe(right)">
                                      <p:cBhvr>
                                        <p:cTn id="7" dur="500"/>
                                        <p:tgtEl>
                                          <p:spTgt spid="38"/>
                                        </p:tgtEl>
                                      </p:cBhvr>
                                    </p:animEffect>
                                    <p:set>
                                      <p:cBhvr>
                                        <p:cTn id="8" dur="1" fill="hold">
                                          <p:stCondLst>
                                            <p:cond delay="499"/>
                                          </p:stCondLst>
                                        </p:cTn>
                                        <p:tgtEl>
                                          <p:spTgt spid="38"/>
                                        </p:tgtEl>
                                        <p:attrNameLst>
                                          <p:attrName>style.visibility</p:attrName>
                                        </p:attrNameLst>
                                      </p:cBhvr>
                                      <p:to>
                                        <p:strVal val="hidden"/>
                                      </p:to>
                                    </p:set>
                                  </p:childTnLst>
                                </p:cTn>
                              </p:par>
                              <p:par>
                                <p:cTn id="9" presetID="12" presetClass="exit" presetSubtype="2" fill="hold" grpId="0" nodeType="withEffect">
                                  <p:stCondLst>
                                    <p:cond delay="0"/>
                                  </p:stCondLst>
                                  <p:childTnLst>
                                    <p:anim calcmode="lin" valueType="num">
                                      <p:cBhvr additive="base">
                                        <p:cTn id="10" dur="500"/>
                                        <p:tgtEl>
                                          <p:spTgt spid="39"/>
                                        </p:tgtEl>
                                        <p:attrNameLst>
                                          <p:attrName>ppt_x</p:attrName>
                                        </p:attrNameLst>
                                      </p:cBhvr>
                                      <p:tavLst>
                                        <p:tav tm="0">
                                          <p:val>
                                            <p:strVal val="#ppt_x"/>
                                          </p:val>
                                        </p:tav>
                                        <p:tav tm="100000">
                                          <p:val>
                                            <p:strVal val="#ppt_x+#ppt_w*1.125000"/>
                                          </p:val>
                                        </p:tav>
                                      </p:tavLst>
                                    </p:anim>
                                    <p:animEffect transition="out" filter="wipe(right)">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par>
                                <p:cTn id="13" presetID="12" presetClass="entr" presetSubtype="2"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 calcmode="lin" valueType="num">
                                      <p:cBhvr additive="base">
                                        <p:cTn id="21" dur="500"/>
                                        <p:tgtEl>
                                          <p:spTgt spid="8">
                                            <p:txEl>
                                              <p:pRg st="1" end="1"/>
                                            </p:txEl>
                                          </p:spTgt>
                                        </p:tgtEl>
                                        <p:attrNameLst>
                                          <p:attrName>ppt_x</p:attrName>
                                        </p:attrNameLst>
                                      </p:cBhvr>
                                      <p:tavLst>
                                        <p:tav tm="0">
                                          <p:val>
                                            <p:strVal val="#ppt_x-#ppt_w*1.125000"/>
                                          </p:val>
                                        </p:tav>
                                        <p:tav tm="100000">
                                          <p:val>
                                            <p:strVal val="#ppt_x"/>
                                          </p:val>
                                        </p:tav>
                                      </p:tavLst>
                                    </p:anim>
                                    <p:animEffect transition="in" filter="wipe(right)">
                                      <p:cBhvr>
                                        <p:cTn id="22" dur="500"/>
                                        <p:tgtEl>
                                          <p:spTgt spid="8">
                                            <p:txEl>
                                              <p:pRg st="1" end="1"/>
                                            </p:txEl>
                                          </p:spTgt>
                                        </p:tgtEl>
                                      </p:cBhvr>
                                    </p:animEffect>
                                  </p:childTnLst>
                                </p:cTn>
                              </p:par>
                              <p:par>
                                <p:cTn id="23" presetID="12" presetClass="entr" presetSubtype="1"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p:tgtEl>
                                          <p:spTgt spid="34"/>
                                        </p:tgtEl>
                                        <p:attrNameLst>
                                          <p:attrName>ppt_y</p:attrName>
                                        </p:attrNameLst>
                                      </p:cBhvr>
                                      <p:tavLst>
                                        <p:tav tm="0">
                                          <p:val>
                                            <p:strVal val="#ppt_y-#ppt_h*1.125000"/>
                                          </p:val>
                                        </p:tav>
                                        <p:tav tm="100000">
                                          <p:val>
                                            <p:strVal val="#ppt_y"/>
                                          </p:val>
                                        </p:tav>
                                      </p:tavLst>
                                    </p:anim>
                                    <p:animEffect transition="in" filter="wipe(down)">
                                      <p:cBhvr>
                                        <p:cTn id="26" dur="500"/>
                                        <p:tgtEl>
                                          <p:spTgt spid="34"/>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ppt_y</p:attrName>
                                        </p:attrNameLst>
                                      </p:cBhvr>
                                      <p:tavLst>
                                        <p:tav tm="0">
                                          <p:val>
                                            <p:strVal val="#ppt_y-#ppt_h*1.125000"/>
                                          </p:val>
                                        </p:tav>
                                        <p:tav tm="100000">
                                          <p:val>
                                            <p:strVal val="#ppt_y"/>
                                          </p:val>
                                        </p:tav>
                                      </p:tavLst>
                                    </p:anim>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 calcmode="lin" valueType="num">
                                      <p:cBhvr additive="base">
                                        <p:cTn id="35" dur="500"/>
                                        <p:tgtEl>
                                          <p:spTgt spid="8">
                                            <p:txEl>
                                              <p:pRg st="2" end="2"/>
                                            </p:txEl>
                                          </p:spTgt>
                                        </p:tgtEl>
                                        <p:attrNameLst>
                                          <p:attrName>ppt_x</p:attrName>
                                        </p:attrNameLst>
                                      </p:cBhvr>
                                      <p:tavLst>
                                        <p:tav tm="0">
                                          <p:val>
                                            <p:strVal val="#ppt_x-#ppt_w*1.125000"/>
                                          </p:val>
                                        </p:tav>
                                        <p:tav tm="100000">
                                          <p:val>
                                            <p:strVal val="#ppt_x"/>
                                          </p:val>
                                        </p:tav>
                                      </p:tavLst>
                                    </p:anim>
                                    <p:animEffect transition="in" filter="wipe(right)">
                                      <p:cBhvr>
                                        <p:cTn id="36" dur="500"/>
                                        <p:tgtEl>
                                          <p:spTgt spid="8">
                                            <p:txEl>
                                              <p:pRg st="2" end="2"/>
                                            </p:txEl>
                                          </p:spTgt>
                                        </p:tgtEl>
                                      </p:cBhvr>
                                    </p:animEffect>
                                  </p:childTnLst>
                                </p:cTn>
                              </p:par>
                              <p:par>
                                <p:cTn id="37" presetID="12" presetClass="entr" presetSubtype="2"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p:tgtEl>
                                          <p:spTgt spid="23"/>
                                        </p:tgtEl>
                                        <p:attrNameLst>
                                          <p:attrName>ppt_x</p:attrName>
                                        </p:attrNameLst>
                                      </p:cBhvr>
                                      <p:tavLst>
                                        <p:tav tm="0">
                                          <p:val>
                                            <p:strVal val="#ppt_x+#ppt_w*1.125000"/>
                                          </p:val>
                                        </p:tav>
                                        <p:tav tm="100000">
                                          <p:val>
                                            <p:strVal val="#ppt_x"/>
                                          </p:val>
                                        </p:tav>
                                      </p:tavLst>
                                    </p:anim>
                                    <p:animEffect transition="in" filter="wipe(left)">
                                      <p:cBhvr>
                                        <p:cTn id="40" dur="500"/>
                                        <p:tgtEl>
                                          <p:spTgt spid="23"/>
                                        </p:tgtEl>
                                      </p:cBhvr>
                                    </p:animEffect>
                                  </p:childTnLst>
                                </p:cTn>
                              </p:par>
                              <p:par>
                                <p:cTn id="41" presetID="12" presetClass="entr" presetSubtype="2"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p:tgtEl>
                                          <p:spTgt spid="24"/>
                                        </p:tgtEl>
                                        <p:attrNameLst>
                                          <p:attrName>ppt_x</p:attrName>
                                        </p:attrNameLst>
                                      </p:cBhvr>
                                      <p:tavLst>
                                        <p:tav tm="0">
                                          <p:val>
                                            <p:strVal val="#ppt_x+#ppt_w*1.125000"/>
                                          </p:val>
                                        </p:tav>
                                        <p:tav tm="100000">
                                          <p:val>
                                            <p:strVal val="#ppt_x"/>
                                          </p:val>
                                        </p:tav>
                                      </p:tavLst>
                                    </p:anim>
                                    <p:animEffect transition="in" filter="wipe(left)">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 calcmode="lin" valueType="num">
                                      <p:cBhvr additive="base">
                                        <p:cTn id="49" dur="500"/>
                                        <p:tgtEl>
                                          <p:spTgt spid="8">
                                            <p:txEl>
                                              <p:pRg st="3" end="3"/>
                                            </p:txEl>
                                          </p:spTgt>
                                        </p:tgtEl>
                                        <p:attrNameLst>
                                          <p:attrName>ppt_x</p:attrName>
                                        </p:attrNameLst>
                                      </p:cBhvr>
                                      <p:tavLst>
                                        <p:tav tm="0">
                                          <p:val>
                                            <p:strVal val="#ppt_x-#ppt_w*1.125000"/>
                                          </p:val>
                                        </p:tav>
                                        <p:tav tm="100000">
                                          <p:val>
                                            <p:strVal val="#ppt_x"/>
                                          </p:val>
                                        </p:tav>
                                      </p:tavLst>
                                    </p:anim>
                                    <p:animEffect transition="in" filter="wipe(right)">
                                      <p:cBhvr>
                                        <p:cTn id="50" dur="500"/>
                                        <p:tgtEl>
                                          <p:spTgt spid="8">
                                            <p:txEl>
                                              <p:pRg st="3" end="3"/>
                                            </p:txEl>
                                          </p:spTgt>
                                        </p:tgtEl>
                                      </p:cBhvr>
                                    </p:animEffect>
                                  </p:childTnLst>
                                </p:cTn>
                              </p:par>
                              <p:par>
                                <p:cTn id="51" presetID="12" presetClass="entr" presetSubtype="4"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p:tgtEl>
                                          <p:spTgt spid="36"/>
                                        </p:tgtEl>
                                        <p:attrNameLst>
                                          <p:attrName>ppt_y</p:attrName>
                                        </p:attrNameLst>
                                      </p:cBhvr>
                                      <p:tavLst>
                                        <p:tav tm="0">
                                          <p:val>
                                            <p:strVal val="#ppt_y+#ppt_h*1.125000"/>
                                          </p:val>
                                        </p:tav>
                                        <p:tav tm="100000">
                                          <p:val>
                                            <p:strVal val="#ppt_y"/>
                                          </p:val>
                                        </p:tav>
                                      </p:tavLst>
                                    </p:anim>
                                    <p:animEffect transition="in" filter="wipe(up)">
                                      <p:cBhvr>
                                        <p:cTn id="54" dur="500"/>
                                        <p:tgtEl>
                                          <p:spTgt spid="36"/>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nodeType="clickEffect">
                                  <p:stCondLst>
                                    <p:cond delay="0"/>
                                  </p:stCondLst>
                                  <p:childTnLst>
                                    <p:set>
                                      <p:cBhvr>
                                        <p:cTn id="62" dur="1" fill="hold">
                                          <p:stCondLst>
                                            <p:cond delay="0"/>
                                          </p:stCondLst>
                                        </p:cTn>
                                        <p:tgtEl>
                                          <p:spTgt spid="9">
                                            <p:txEl>
                                              <p:pRg st="0" end="0"/>
                                            </p:txEl>
                                          </p:spTgt>
                                        </p:tgtEl>
                                        <p:attrNameLst>
                                          <p:attrName>style.visibility</p:attrName>
                                        </p:attrNameLst>
                                      </p:cBhvr>
                                      <p:to>
                                        <p:strVal val="visible"/>
                                      </p:to>
                                    </p:set>
                                    <p:anim calcmode="lin" valueType="num">
                                      <p:cBhvr additive="base">
                                        <p:cTn id="63"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64" dur="500"/>
                                        <p:tgtEl>
                                          <p:spTgt spid="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8" fill="hold" nodeType="clickEffect">
                                  <p:stCondLst>
                                    <p:cond delay="0"/>
                                  </p:stCondLst>
                                  <p:childTnLst>
                                    <p:set>
                                      <p:cBhvr>
                                        <p:cTn id="68" dur="1" fill="hold">
                                          <p:stCondLst>
                                            <p:cond delay="0"/>
                                          </p:stCondLst>
                                        </p:cTn>
                                        <p:tgtEl>
                                          <p:spTgt spid="9">
                                            <p:txEl>
                                              <p:pRg st="1" end="1"/>
                                            </p:txEl>
                                          </p:spTgt>
                                        </p:tgtEl>
                                        <p:attrNameLst>
                                          <p:attrName>style.visibility</p:attrName>
                                        </p:attrNameLst>
                                      </p:cBhvr>
                                      <p:to>
                                        <p:strVal val="visible"/>
                                      </p:to>
                                    </p:set>
                                    <p:anim calcmode="lin" valueType="num">
                                      <p:cBhvr additive="base">
                                        <p:cTn id="69" dur="500"/>
                                        <p:tgtEl>
                                          <p:spTgt spid="9">
                                            <p:txEl>
                                              <p:pRg st="1" end="1"/>
                                            </p:txEl>
                                          </p:spTgt>
                                        </p:tgtEl>
                                        <p:attrNameLst>
                                          <p:attrName>ppt_x</p:attrName>
                                        </p:attrNameLst>
                                      </p:cBhvr>
                                      <p:tavLst>
                                        <p:tav tm="0">
                                          <p:val>
                                            <p:strVal val="#ppt_x-#ppt_w*1.125000"/>
                                          </p:val>
                                        </p:tav>
                                        <p:tav tm="100000">
                                          <p:val>
                                            <p:strVal val="#ppt_x"/>
                                          </p:val>
                                        </p:tav>
                                      </p:tavLst>
                                    </p:anim>
                                    <p:animEffect transition="in" filter="wipe(right)">
                                      <p:cBhvr>
                                        <p:cTn id="70" dur="500"/>
                                        <p:tgtEl>
                                          <p:spTgt spid="9">
                                            <p:txEl>
                                              <p:pRg st="1" end="1"/>
                                            </p:txEl>
                                          </p:spTgt>
                                        </p:tgtEl>
                                      </p:cBhvr>
                                    </p:animEffect>
                                  </p:childTnLst>
                                </p:cTn>
                              </p:par>
                              <p:par>
                                <p:cTn id="71" presetID="12" presetClass="entr" presetSubtype="2"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p:tgtEl>
                                          <p:spTgt spid="35"/>
                                        </p:tgtEl>
                                        <p:attrNameLst>
                                          <p:attrName>ppt_x</p:attrName>
                                        </p:attrNameLst>
                                      </p:cBhvr>
                                      <p:tavLst>
                                        <p:tav tm="0">
                                          <p:val>
                                            <p:strVal val="#ppt_x+#ppt_w*1.125000"/>
                                          </p:val>
                                        </p:tav>
                                        <p:tav tm="100000">
                                          <p:val>
                                            <p:strVal val="#ppt_x"/>
                                          </p:val>
                                        </p:tav>
                                      </p:tavLst>
                                    </p:anim>
                                    <p:animEffect transition="in" filter="wipe(left)">
                                      <p:cBhvr>
                                        <p:cTn id="74" dur="500"/>
                                        <p:tgtEl>
                                          <p:spTgt spid="35"/>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p:tgtEl>
                                          <p:spTgt spid="32"/>
                                        </p:tgtEl>
                                        <p:attrNameLst>
                                          <p:attrName>ppt_x</p:attrName>
                                        </p:attrNameLst>
                                      </p:cBhvr>
                                      <p:tavLst>
                                        <p:tav tm="0">
                                          <p:val>
                                            <p:strVal val="#ppt_x+#ppt_w*1.125000"/>
                                          </p:val>
                                        </p:tav>
                                        <p:tav tm="100000">
                                          <p:val>
                                            <p:strVal val="#ppt_x"/>
                                          </p:val>
                                        </p:tav>
                                      </p:tavLst>
                                    </p:anim>
                                    <p:animEffect transition="in" filter="wipe(left)">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8" fill="hold" nodeType="clickEffect">
                                  <p:stCondLst>
                                    <p:cond delay="0"/>
                                  </p:stCondLst>
                                  <p:childTnLst>
                                    <p:set>
                                      <p:cBhvr>
                                        <p:cTn id="82" dur="1" fill="hold">
                                          <p:stCondLst>
                                            <p:cond delay="0"/>
                                          </p:stCondLst>
                                        </p:cTn>
                                        <p:tgtEl>
                                          <p:spTgt spid="9">
                                            <p:txEl>
                                              <p:pRg st="2" end="2"/>
                                            </p:txEl>
                                          </p:spTgt>
                                        </p:tgtEl>
                                        <p:attrNameLst>
                                          <p:attrName>style.visibility</p:attrName>
                                        </p:attrNameLst>
                                      </p:cBhvr>
                                      <p:to>
                                        <p:strVal val="visible"/>
                                      </p:to>
                                    </p:set>
                                    <p:anim calcmode="lin" valueType="num">
                                      <p:cBhvr additive="base">
                                        <p:cTn id="83" dur="500"/>
                                        <p:tgtEl>
                                          <p:spTgt spid="9">
                                            <p:txEl>
                                              <p:pRg st="2" end="2"/>
                                            </p:txEl>
                                          </p:spTgt>
                                        </p:tgtEl>
                                        <p:attrNameLst>
                                          <p:attrName>ppt_x</p:attrName>
                                        </p:attrNameLst>
                                      </p:cBhvr>
                                      <p:tavLst>
                                        <p:tav tm="0">
                                          <p:val>
                                            <p:strVal val="#ppt_x-#ppt_w*1.125000"/>
                                          </p:val>
                                        </p:tav>
                                        <p:tav tm="100000">
                                          <p:val>
                                            <p:strVal val="#ppt_x"/>
                                          </p:val>
                                        </p:tav>
                                      </p:tavLst>
                                    </p:anim>
                                    <p:animEffect transition="in" filter="wipe(right)">
                                      <p:cBhvr>
                                        <p:cTn id="84" dur="500"/>
                                        <p:tgtEl>
                                          <p:spTgt spid="9">
                                            <p:txEl>
                                              <p:pRg st="2" end="2"/>
                                            </p:txEl>
                                          </p:spTgt>
                                        </p:tgtEl>
                                      </p:cBhvr>
                                    </p:animEffect>
                                  </p:childTnLst>
                                </p:cTn>
                              </p:par>
                              <p:par>
                                <p:cTn id="85" presetID="12" presetClass="entr" presetSubtype="2"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p:tgtEl>
                                          <p:spTgt spid="33"/>
                                        </p:tgtEl>
                                        <p:attrNameLst>
                                          <p:attrName>ppt_x</p:attrName>
                                        </p:attrNameLst>
                                      </p:cBhvr>
                                      <p:tavLst>
                                        <p:tav tm="0">
                                          <p:val>
                                            <p:strVal val="#ppt_x+#ppt_w*1.125000"/>
                                          </p:val>
                                        </p:tav>
                                        <p:tav tm="100000">
                                          <p:val>
                                            <p:strVal val="#ppt_x"/>
                                          </p:val>
                                        </p:tav>
                                      </p:tavLst>
                                    </p:anim>
                                    <p:animEffect transition="in" filter="wipe(left)">
                                      <p:cBhvr>
                                        <p:cTn id="88" dur="500"/>
                                        <p:tgtEl>
                                          <p:spTgt spid="33"/>
                                        </p:tgtEl>
                                      </p:cBhvr>
                                    </p:animEffect>
                                  </p:childTnLst>
                                </p:cTn>
                              </p:par>
                              <p:par>
                                <p:cTn id="89" presetID="12" presetClass="entr" presetSubtype="2"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p:tgtEl>
                                          <p:spTgt spid="30"/>
                                        </p:tgtEl>
                                        <p:attrNameLst>
                                          <p:attrName>ppt_x</p:attrName>
                                        </p:attrNameLst>
                                      </p:cBhvr>
                                      <p:tavLst>
                                        <p:tav tm="0">
                                          <p:val>
                                            <p:strVal val="#ppt_x+#ppt_w*1.125000"/>
                                          </p:val>
                                        </p:tav>
                                        <p:tav tm="100000">
                                          <p:val>
                                            <p:strVal val="#ppt_x"/>
                                          </p:val>
                                        </p:tav>
                                      </p:tavLst>
                                    </p:anim>
                                    <p:animEffect transition="in" filter="wipe(left)">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8" fill="hold" nodeType="clickEffect">
                                  <p:stCondLst>
                                    <p:cond delay="0"/>
                                  </p:stCondLst>
                                  <p:childTnLst>
                                    <p:set>
                                      <p:cBhvr>
                                        <p:cTn id="96" dur="1" fill="hold">
                                          <p:stCondLst>
                                            <p:cond delay="0"/>
                                          </p:stCondLst>
                                        </p:cTn>
                                        <p:tgtEl>
                                          <p:spTgt spid="9">
                                            <p:txEl>
                                              <p:pRg st="3" end="3"/>
                                            </p:txEl>
                                          </p:spTgt>
                                        </p:tgtEl>
                                        <p:attrNameLst>
                                          <p:attrName>style.visibility</p:attrName>
                                        </p:attrNameLst>
                                      </p:cBhvr>
                                      <p:to>
                                        <p:strVal val="visible"/>
                                      </p:to>
                                    </p:set>
                                    <p:anim calcmode="lin" valueType="num">
                                      <p:cBhvr additive="base">
                                        <p:cTn id="97" dur="500"/>
                                        <p:tgtEl>
                                          <p:spTgt spid="9">
                                            <p:txEl>
                                              <p:pRg st="3" end="3"/>
                                            </p:txEl>
                                          </p:spTgt>
                                        </p:tgtEl>
                                        <p:attrNameLst>
                                          <p:attrName>ppt_x</p:attrName>
                                        </p:attrNameLst>
                                      </p:cBhvr>
                                      <p:tavLst>
                                        <p:tav tm="0">
                                          <p:val>
                                            <p:strVal val="#ppt_x-#ppt_w*1.125000"/>
                                          </p:val>
                                        </p:tav>
                                        <p:tav tm="100000">
                                          <p:val>
                                            <p:strVal val="#ppt_x"/>
                                          </p:val>
                                        </p:tav>
                                      </p:tavLst>
                                    </p:anim>
                                    <p:animEffect transition="in" filter="wipe(right)">
                                      <p:cBhvr>
                                        <p:cTn id="98" dur="500"/>
                                        <p:tgtEl>
                                          <p:spTgt spid="9">
                                            <p:txEl>
                                              <p:pRg st="3" end="3"/>
                                            </p:txEl>
                                          </p:spTgt>
                                        </p:tgtEl>
                                      </p:cBhvr>
                                    </p:animEffect>
                                  </p:childTnLst>
                                </p:cTn>
                              </p:par>
                              <p:par>
                                <p:cTn id="99" presetID="12" presetClass="entr" presetSubtype="2"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p:tgtEl>
                                          <p:spTgt spid="37"/>
                                        </p:tgtEl>
                                        <p:attrNameLst>
                                          <p:attrName>ppt_x</p:attrName>
                                        </p:attrNameLst>
                                      </p:cBhvr>
                                      <p:tavLst>
                                        <p:tav tm="0">
                                          <p:val>
                                            <p:strVal val="#ppt_x+#ppt_w*1.125000"/>
                                          </p:val>
                                        </p:tav>
                                        <p:tav tm="100000">
                                          <p:val>
                                            <p:strVal val="#ppt_x"/>
                                          </p:val>
                                        </p:tav>
                                      </p:tavLst>
                                    </p:anim>
                                    <p:animEffect transition="in" filter="wipe(left)">
                                      <p:cBhvr>
                                        <p:cTn id="102" dur="500"/>
                                        <p:tgtEl>
                                          <p:spTgt spid="37"/>
                                        </p:tgtEl>
                                      </p:cBhvr>
                                    </p:animEffect>
                                  </p:childTnLst>
                                </p:cTn>
                              </p:par>
                              <p:par>
                                <p:cTn id="103" presetID="12" presetClass="entr" presetSubtype="2"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p:tgtEl>
                                          <p:spTgt spid="31"/>
                                        </p:tgtEl>
                                        <p:attrNameLst>
                                          <p:attrName>ppt_x</p:attrName>
                                        </p:attrNameLst>
                                      </p:cBhvr>
                                      <p:tavLst>
                                        <p:tav tm="0">
                                          <p:val>
                                            <p:strVal val="#ppt_x+#ppt_w*1.125000"/>
                                          </p:val>
                                        </p:tav>
                                        <p:tav tm="100000">
                                          <p:val>
                                            <p:strVal val="#ppt_x"/>
                                          </p:val>
                                        </p:tav>
                                      </p:tavLst>
                                    </p:anim>
                                    <p:animEffect transition="in" filter="wipe(left)">
                                      <p:cBhvr>
                                        <p:cTn id="106" dur="500"/>
                                        <p:tgtEl>
                                          <p:spTgt spid="31"/>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2" fill="hold" nodeType="clickEffect">
                                  <p:stCondLst>
                                    <p:cond delay="0"/>
                                  </p:stCondLst>
                                  <p:childTnLst>
                                    <p:set>
                                      <p:cBhvr>
                                        <p:cTn id="110" dur="1" fill="hold">
                                          <p:stCondLst>
                                            <p:cond delay="0"/>
                                          </p:stCondLst>
                                        </p:cTn>
                                        <p:tgtEl>
                                          <p:spTgt spid="12">
                                            <p:txEl>
                                              <p:pRg st="0" end="0"/>
                                            </p:txEl>
                                          </p:spTgt>
                                        </p:tgtEl>
                                        <p:attrNameLst>
                                          <p:attrName>style.visibility</p:attrName>
                                        </p:attrNameLst>
                                      </p:cBhvr>
                                      <p:to>
                                        <p:strVal val="visible"/>
                                      </p:to>
                                    </p:set>
                                    <p:anim calcmode="lin" valueType="num">
                                      <p:cBhvr additive="base">
                                        <p:cTn id="111" dur="50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112" dur="500"/>
                                        <p:tgtEl>
                                          <p:spTgt spid="12">
                                            <p:txEl>
                                              <p:pRg st="0" end="0"/>
                                            </p:txEl>
                                          </p:spTgt>
                                        </p:tgtEl>
                                      </p:cBhvr>
                                    </p:animEffect>
                                  </p:childTnLst>
                                </p:cTn>
                              </p:par>
                            </p:childTnLst>
                          </p:cTn>
                        </p:par>
                        <p:par>
                          <p:cTn id="113" fill="hold">
                            <p:stCondLst>
                              <p:cond delay="500"/>
                            </p:stCondLst>
                            <p:childTnLst>
                              <p:par>
                                <p:cTn id="114" presetID="12" presetClass="entr" presetSubtype="2" fill="hold" nodeType="afterEffect">
                                  <p:stCondLst>
                                    <p:cond delay="0"/>
                                  </p:stCondLst>
                                  <p:childTnLst>
                                    <p:set>
                                      <p:cBhvr>
                                        <p:cTn id="115" dur="1" fill="hold">
                                          <p:stCondLst>
                                            <p:cond delay="0"/>
                                          </p:stCondLst>
                                        </p:cTn>
                                        <p:tgtEl>
                                          <p:spTgt spid="12">
                                            <p:txEl>
                                              <p:pRg st="1" end="1"/>
                                            </p:txEl>
                                          </p:spTgt>
                                        </p:tgtEl>
                                        <p:attrNameLst>
                                          <p:attrName>style.visibility</p:attrName>
                                        </p:attrNameLst>
                                      </p:cBhvr>
                                      <p:to>
                                        <p:strVal val="visible"/>
                                      </p:to>
                                    </p:set>
                                    <p:anim calcmode="lin" valueType="num">
                                      <p:cBhvr additive="base">
                                        <p:cTn id="116" dur="500"/>
                                        <p:tgtEl>
                                          <p:spTgt spid="12">
                                            <p:txEl>
                                              <p:pRg st="1" end="1"/>
                                            </p:txEl>
                                          </p:spTgt>
                                        </p:tgtEl>
                                        <p:attrNameLst>
                                          <p:attrName>ppt_x</p:attrName>
                                        </p:attrNameLst>
                                      </p:cBhvr>
                                      <p:tavLst>
                                        <p:tav tm="0">
                                          <p:val>
                                            <p:strVal val="#ppt_x+#ppt_w*1.125000"/>
                                          </p:val>
                                        </p:tav>
                                        <p:tav tm="100000">
                                          <p:val>
                                            <p:strVal val="#ppt_x"/>
                                          </p:val>
                                        </p:tav>
                                      </p:tavLst>
                                    </p:anim>
                                    <p:animEffect transition="in" filter="wipe(left)">
                                      <p:cBhvr>
                                        <p:cTn id="117" dur="500"/>
                                        <p:tgtEl>
                                          <p:spTgt spid="12">
                                            <p:txEl>
                                              <p:pRg st="1" end="1"/>
                                            </p:txEl>
                                          </p:spTgt>
                                        </p:tgtEl>
                                      </p:cBhvr>
                                    </p:animEffect>
                                  </p:childTnLst>
                                </p:cTn>
                              </p:par>
                            </p:childTnLst>
                          </p:cTn>
                        </p:par>
                        <p:par>
                          <p:cTn id="118" fill="hold">
                            <p:stCondLst>
                              <p:cond delay="1000"/>
                            </p:stCondLst>
                            <p:childTnLst>
                              <p:par>
                                <p:cTn id="119" presetID="12" presetClass="entr" presetSubtype="2" fill="hold" nodeType="afterEffect">
                                  <p:stCondLst>
                                    <p:cond delay="0"/>
                                  </p:stCondLst>
                                  <p:childTnLst>
                                    <p:set>
                                      <p:cBhvr>
                                        <p:cTn id="120" dur="1" fill="hold">
                                          <p:stCondLst>
                                            <p:cond delay="0"/>
                                          </p:stCondLst>
                                        </p:cTn>
                                        <p:tgtEl>
                                          <p:spTgt spid="12">
                                            <p:txEl>
                                              <p:pRg st="2" end="2"/>
                                            </p:txEl>
                                          </p:spTgt>
                                        </p:tgtEl>
                                        <p:attrNameLst>
                                          <p:attrName>style.visibility</p:attrName>
                                        </p:attrNameLst>
                                      </p:cBhvr>
                                      <p:to>
                                        <p:strVal val="visible"/>
                                      </p:to>
                                    </p:set>
                                    <p:anim calcmode="lin" valueType="num">
                                      <p:cBhvr additive="base">
                                        <p:cTn id="121" dur="500"/>
                                        <p:tgtEl>
                                          <p:spTgt spid="12">
                                            <p:txEl>
                                              <p:pRg st="2" end="2"/>
                                            </p:txEl>
                                          </p:spTgt>
                                        </p:tgtEl>
                                        <p:attrNameLst>
                                          <p:attrName>ppt_x</p:attrName>
                                        </p:attrNameLst>
                                      </p:cBhvr>
                                      <p:tavLst>
                                        <p:tav tm="0">
                                          <p:val>
                                            <p:strVal val="#ppt_x+#ppt_w*1.125000"/>
                                          </p:val>
                                        </p:tav>
                                        <p:tav tm="100000">
                                          <p:val>
                                            <p:strVal val="#ppt_x"/>
                                          </p:val>
                                        </p:tav>
                                      </p:tavLst>
                                    </p:anim>
                                    <p:animEffect transition="in" filter="wipe(left)">
                                      <p:cBhvr>
                                        <p:cTn id="12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9" grpId="0" animBg="1"/>
      <p:bldP spid="30" grpId="0" animBg="1"/>
      <p:bldP spid="31" grpId="0" animBg="1"/>
      <p:bldP spid="32" grpId="0"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Demo 1</a:t>
            </a:r>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9" name="Title 1">
            <a:extLst>
              <a:ext uri="{FF2B5EF4-FFF2-40B4-BE49-F238E27FC236}">
                <a16:creationId xmlns:a16="http://schemas.microsoft.com/office/drawing/2014/main" id="{FA16840B-8C22-9047-9F28-9F6D2C5A89F0}"/>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Demo</a:t>
            </a:r>
          </a:p>
        </p:txBody>
      </p:sp>
      <p:sp>
        <p:nvSpPr>
          <p:cNvPr id="11" name="Content Placeholder 10">
            <a:extLst>
              <a:ext uri="{FF2B5EF4-FFF2-40B4-BE49-F238E27FC236}">
                <a16:creationId xmlns:a16="http://schemas.microsoft.com/office/drawing/2014/main" id="{D3FF0095-D7B1-CD43-BB47-FC67219BAFCD}"/>
              </a:ext>
            </a:extLst>
          </p:cNvPr>
          <p:cNvSpPr>
            <a:spLocks noGrp="1"/>
          </p:cNvSpPr>
          <p:nvPr>
            <p:ph sz="quarter" idx="13"/>
          </p:nvPr>
        </p:nvSpPr>
        <p:spPr/>
        <p:txBody>
          <a:bodyPr/>
          <a:lstStyle/>
          <a:p>
            <a:endParaRPr lang="en-GB"/>
          </a:p>
        </p:txBody>
      </p:sp>
      <p:pic>
        <p:nvPicPr>
          <p:cNvPr id="14" name="Screen Recording 2021-12-17 at 02.59.44.mov" descr="Screen Recording 2021-12-17 at 02.59.44.mov">
            <a:hlinkClick r:id="" action="ppaction://media"/>
            <a:extLst>
              <a:ext uri="{FF2B5EF4-FFF2-40B4-BE49-F238E27FC236}">
                <a16:creationId xmlns:a16="http://schemas.microsoft.com/office/drawing/2014/main" id="{39ADBB58-E2E3-2E4B-BA01-534A7894D7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252" t="13732" b="7085"/>
          <a:stretch/>
        </p:blipFill>
        <p:spPr>
          <a:xfrm>
            <a:off x="567367" y="1066801"/>
            <a:ext cx="10904865" cy="5652849"/>
          </a:xfrm>
          <a:prstGeom prst="rect">
            <a:avLst/>
          </a:prstGeom>
        </p:spPr>
      </p:pic>
    </p:spTree>
    <p:extLst>
      <p:ext uri="{BB962C8B-B14F-4D97-AF65-F5344CB8AC3E}">
        <p14:creationId xmlns:p14="http://schemas.microsoft.com/office/powerpoint/2010/main" val="61396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5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fullScrn="1">
              <p:cMediaNode vol="80000">
                <p:cTn id="12" fill="hold" display="0">
                  <p:stCondLst>
                    <p:cond delay="indefinite"/>
                  </p:stCondLst>
                </p:cTn>
                <p:tgtEl>
                  <p:spTgt spid="1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Demo 2</a:t>
            </a:r>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9" name="Title 1">
            <a:extLst>
              <a:ext uri="{FF2B5EF4-FFF2-40B4-BE49-F238E27FC236}">
                <a16:creationId xmlns:a16="http://schemas.microsoft.com/office/drawing/2014/main" id="{FA16840B-8C22-9047-9F28-9F6D2C5A89F0}"/>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Demo</a:t>
            </a:r>
          </a:p>
        </p:txBody>
      </p:sp>
      <p:pic>
        <p:nvPicPr>
          <p:cNvPr id="13" name="CFG-project-demo-draft.mov" descr="CFG-project-demo-draft.mov">
            <a:hlinkClick r:id="" action="ppaction://media"/>
            <a:extLst>
              <a:ext uri="{FF2B5EF4-FFF2-40B4-BE49-F238E27FC236}">
                <a16:creationId xmlns:a16="http://schemas.microsoft.com/office/drawing/2014/main" id="{EB9841A5-4D7C-5246-93F8-EC5CC865E084}"/>
              </a:ext>
            </a:extLst>
          </p:cNvPr>
          <p:cNvPicPr>
            <a:picLocks noGrp="1" noChangeAspect="1"/>
          </p:cNvPicPr>
          <p:nvPr>
            <p:ph sz="quarter" idx="13"/>
            <a:videoFile r:link="rId2"/>
            <p:extLst>
              <p:ext uri="{DAA4B4D4-6D71-4841-9C94-3DE7FCFB9230}">
                <p14:media xmlns:p14="http://schemas.microsoft.com/office/powerpoint/2010/main" r:embed="rId1">
                  <p14:fade out="3251.8544"/>
                </p14:media>
              </p:ext>
            </p:extLst>
          </p:nvPr>
        </p:nvPicPr>
        <p:blipFill>
          <a:blip r:embed="rId5"/>
          <a:stretch>
            <a:fillRect/>
          </a:stretch>
        </p:blipFill>
        <p:spPr>
          <a:xfrm>
            <a:off x="574439" y="1125832"/>
            <a:ext cx="11043122" cy="5384209"/>
          </a:xfrm>
        </p:spPr>
      </p:pic>
    </p:spTree>
    <p:extLst>
      <p:ext uri="{BB962C8B-B14F-4D97-AF65-F5344CB8AC3E}">
        <p14:creationId xmlns:p14="http://schemas.microsoft.com/office/powerpoint/2010/main" val="44210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5ECDAFC5-A02C-F647-B37D-8F57E75711B8}"/>
              </a:ext>
            </a:extLst>
          </p:cNvPr>
          <p:cNvSpPr/>
          <p:nvPr/>
        </p:nvSpPr>
        <p:spPr>
          <a:xfrm>
            <a:off x="2735837" y="1021564"/>
            <a:ext cx="6720324" cy="4973907"/>
          </a:xfrm>
          <a:prstGeom prst="roundRect">
            <a:avLst/>
          </a:prstGeom>
          <a:gradFill>
            <a:gsLst>
              <a:gs pos="0">
                <a:schemeClr val="bg2">
                  <a:tint val="78000"/>
                  <a:shade val="100000"/>
                  <a:hueMod val="136000"/>
                  <a:satMod val="160000"/>
                  <a:lumMod val="105000"/>
                  <a:alpha val="48124"/>
                </a:schemeClr>
              </a:gs>
              <a:gs pos="100000">
                <a:schemeClr val="bg2">
                  <a:shade val="92000"/>
                  <a:satMod val="170000"/>
                  <a:lumMod val="96000"/>
                </a:schemeClr>
              </a:gs>
            </a:gsLst>
            <a:lin ang="5400000" scaled="0"/>
          </a:gradFill>
          <a:ln>
            <a:noFill/>
          </a:ln>
          <a:scene3d>
            <a:camera prst="orthographicFront"/>
            <a:lightRig rig="threePt" dir="t"/>
          </a:scene3d>
          <a:sp3d extrusionH="63500">
            <a:bevelT w="190500" h="63500"/>
            <a:bevelB w="1905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4D3D8B67-C170-A745-8CDB-DC888005AD9C}"/>
              </a:ext>
            </a:extLst>
          </p:cNvPr>
          <p:cNvSpPr>
            <a:spLocks noGrp="1"/>
          </p:cNvSpPr>
          <p:nvPr>
            <p:ph sz="quarter" idx="13"/>
          </p:nvPr>
        </p:nvSpPr>
        <p:spPr>
          <a:xfrm>
            <a:off x="913774" y="1311328"/>
            <a:ext cx="10364452" cy="4525108"/>
          </a:xfrm>
        </p:spPr>
        <p:txBody>
          <a:bodyPr>
            <a:normAutofit/>
          </a:bodyPr>
          <a:lstStyle/>
          <a:p>
            <a:pPr marL="0" indent="0" algn="ctr">
              <a:buNone/>
            </a:pPr>
            <a:r>
              <a:rPr lang="en-GB" sz="2800" dirty="0"/>
              <a:t>Introduction</a:t>
            </a:r>
          </a:p>
          <a:p>
            <a:pPr marL="0" indent="0" algn="ctr">
              <a:buNone/>
            </a:pPr>
            <a:r>
              <a:rPr lang="en-GB" sz="2800" dirty="0"/>
              <a:t>Databases</a:t>
            </a:r>
          </a:p>
          <a:p>
            <a:pPr marL="0" indent="0" algn="ctr">
              <a:buNone/>
            </a:pPr>
            <a:r>
              <a:rPr lang="en-GB" sz="2800" dirty="0"/>
              <a:t>Functions (</a:t>
            </a:r>
            <a:r>
              <a:rPr lang="en-GB" sz="2800" dirty="0" err="1"/>
              <a:t>DB_Utils</a:t>
            </a:r>
            <a:r>
              <a:rPr lang="en-GB" sz="2800" dirty="0"/>
              <a:t> &amp; API)</a:t>
            </a:r>
          </a:p>
          <a:p>
            <a:pPr marL="0" indent="0" algn="ctr">
              <a:buNone/>
            </a:pPr>
            <a:r>
              <a:rPr lang="en-GB" sz="2800" dirty="0"/>
              <a:t>Website UI</a:t>
            </a:r>
          </a:p>
          <a:p>
            <a:pPr marL="0" indent="0" algn="ctr">
              <a:buNone/>
            </a:pPr>
            <a:r>
              <a:rPr lang="en-GB" sz="2800" dirty="0" err="1"/>
              <a:t>TestING</a:t>
            </a:r>
            <a:endParaRPr lang="en-GB" sz="2800" dirty="0"/>
          </a:p>
          <a:p>
            <a:pPr marL="0" indent="0" algn="ctr">
              <a:buNone/>
            </a:pPr>
            <a:r>
              <a:rPr lang="en-GB" sz="2800" dirty="0"/>
              <a:t>Demo</a:t>
            </a:r>
          </a:p>
          <a:p>
            <a:pPr marL="0" indent="0" algn="ctr">
              <a:buNone/>
            </a:pPr>
            <a:r>
              <a:rPr lang="en-GB" sz="2800" dirty="0"/>
              <a:t>Conclusion</a:t>
            </a:r>
          </a:p>
        </p:txBody>
      </p:sp>
      <p:sp>
        <p:nvSpPr>
          <p:cNvPr id="5" name="Title 1">
            <a:extLst>
              <a:ext uri="{FF2B5EF4-FFF2-40B4-BE49-F238E27FC236}">
                <a16:creationId xmlns:a16="http://schemas.microsoft.com/office/drawing/2014/main" id="{5FF7AD31-753D-1842-BD90-1619939FE8AD}"/>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Outline</a:t>
            </a:r>
          </a:p>
        </p:txBody>
      </p:sp>
    </p:spTree>
    <p:extLst>
      <p:ext uri="{BB962C8B-B14F-4D97-AF65-F5344CB8AC3E}">
        <p14:creationId xmlns:p14="http://schemas.microsoft.com/office/powerpoint/2010/main" val="15218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1" end="1"/>
                                            </p:txEl>
                                          </p:spTgt>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2" end="2"/>
                                            </p:txEl>
                                          </p:spTgt>
                                        </p:tgtEl>
                                      </p:cBhvr>
                                    </p:animEffect>
                                  </p:childTnLst>
                                </p:cTn>
                              </p:par>
                            </p:childTnLst>
                          </p:cTn>
                        </p:par>
                        <p:par>
                          <p:cTn id="25" fill="hold">
                            <p:stCondLst>
                              <p:cond delay="2000"/>
                            </p:stCondLst>
                            <p:childTnLst>
                              <p:par>
                                <p:cTn id="26" presetID="12" presetClass="entr" presetSubtype="4"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9" dur="500"/>
                                        <p:tgtEl>
                                          <p:spTgt spid="3">
                                            <p:txEl>
                                              <p:pRg st="3" end="3"/>
                                            </p:txEl>
                                          </p:spTgt>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4" end="4"/>
                                            </p:txEl>
                                          </p:spTgt>
                                        </p:tgtEl>
                                      </p:cBhvr>
                                    </p:animEffect>
                                  </p:childTnLst>
                                </p:cTn>
                              </p:par>
                            </p:childTnLst>
                          </p:cTn>
                        </p:par>
                        <p:par>
                          <p:cTn id="35" fill="hold">
                            <p:stCondLst>
                              <p:cond delay="3000"/>
                            </p:stCondLst>
                            <p:childTnLst>
                              <p:par>
                                <p:cTn id="36" presetID="12" presetClass="entr" presetSubtype="4" fill="hold" grpId="0"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9" dur="500"/>
                                        <p:tgtEl>
                                          <p:spTgt spid="3">
                                            <p:txEl>
                                              <p:pRg st="5" end="5"/>
                                            </p:txEl>
                                          </p:spTgt>
                                        </p:tgtEl>
                                      </p:cBhvr>
                                    </p:animEffect>
                                  </p:childTnLst>
                                </p:cTn>
                              </p:par>
                            </p:childTnLst>
                          </p:cTn>
                        </p:par>
                        <p:par>
                          <p:cTn id="40" fill="hold">
                            <p:stCondLst>
                              <p:cond delay="3500"/>
                            </p:stCondLst>
                            <p:childTnLst>
                              <p:par>
                                <p:cTn id="41" presetID="12" presetClass="entr" presetSubtype="4"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10" name="Title 1">
            <a:extLst>
              <a:ext uri="{FF2B5EF4-FFF2-40B4-BE49-F238E27FC236}">
                <a16:creationId xmlns:a16="http://schemas.microsoft.com/office/drawing/2014/main" id="{57BF02D8-3730-8542-B020-EFD0D112B1BF}"/>
              </a:ext>
            </a:extLst>
          </p:cNvPr>
          <p:cNvSpPr txBox="1">
            <a:spLocks/>
          </p:cNvSpPr>
          <p:nvPr/>
        </p:nvSpPr>
        <p:spPr>
          <a:xfrm>
            <a:off x="913149" y="130834"/>
            <a:ext cx="10364451" cy="95609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Agile</a:t>
            </a:r>
          </a:p>
        </p:txBody>
      </p:sp>
      <p:pic>
        <p:nvPicPr>
          <p:cNvPr id="16" name="Picture 15">
            <a:extLst>
              <a:ext uri="{FF2B5EF4-FFF2-40B4-BE49-F238E27FC236}">
                <a16:creationId xmlns:a16="http://schemas.microsoft.com/office/drawing/2014/main" id="{1CC8D15D-A773-2E4E-A814-130216D89371}"/>
              </a:ext>
            </a:extLst>
          </p:cNvPr>
          <p:cNvPicPr>
            <a:picLocks noChangeAspect="1"/>
          </p:cNvPicPr>
          <p:nvPr/>
        </p:nvPicPr>
        <p:blipFill>
          <a:blip r:embed="rId3"/>
          <a:stretch>
            <a:fillRect/>
          </a:stretch>
        </p:blipFill>
        <p:spPr>
          <a:xfrm>
            <a:off x="1570892" y="-1487047"/>
            <a:ext cx="1156222" cy="1156222"/>
          </a:xfrm>
          <a:prstGeom prst="rect">
            <a:avLst/>
          </a:prstGeom>
        </p:spPr>
      </p:pic>
      <p:sp>
        <p:nvSpPr>
          <p:cNvPr id="4" name="Content Placeholder 3">
            <a:extLst>
              <a:ext uri="{FF2B5EF4-FFF2-40B4-BE49-F238E27FC236}">
                <a16:creationId xmlns:a16="http://schemas.microsoft.com/office/drawing/2014/main" id="{5E732ABF-764E-F84F-B8A6-E6F7763E2DD8}"/>
              </a:ext>
            </a:extLst>
          </p:cNvPr>
          <p:cNvSpPr>
            <a:spLocks noGrp="1"/>
          </p:cNvSpPr>
          <p:nvPr>
            <p:ph sz="quarter" idx="13"/>
          </p:nvPr>
        </p:nvSpPr>
        <p:spPr>
          <a:xfrm>
            <a:off x="913774" y="1086929"/>
            <a:ext cx="10808326" cy="5432032"/>
          </a:xfrm>
        </p:spPr>
        <p:txBody>
          <a:bodyPr>
            <a:noAutofit/>
          </a:bodyPr>
          <a:lstStyle/>
          <a:p>
            <a:pPr>
              <a:lnSpc>
                <a:spcPct val="110000"/>
              </a:lnSpc>
            </a:pPr>
            <a:r>
              <a:rPr lang="en-GB" sz="2400" dirty="0"/>
              <a:t>1-week sprints</a:t>
            </a:r>
          </a:p>
          <a:p>
            <a:pPr lvl="1">
              <a:lnSpc>
                <a:spcPct val="110000"/>
              </a:lnSpc>
            </a:pPr>
            <a:r>
              <a:rPr lang="en-GB" sz="2200" dirty="0"/>
              <a:t>Daily Scrum zoom meeting (before CFG lectures)</a:t>
            </a:r>
          </a:p>
          <a:p>
            <a:pPr lvl="1">
              <a:lnSpc>
                <a:spcPct val="110000"/>
              </a:lnSpc>
            </a:pPr>
            <a:r>
              <a:rPr lang="en-GB" sz="2200" dirty="0"/>
              <a:t>Weekly Sprint planning meetings (week-end)</a:t>
            </a:r>
          </a:p>
          <a:p>
            <a:pPr lvl="1">
              <a:lnSpc>
                <a:spcPct val="110000"/>
              </a:lnSpc>
              <a:buFont typeface="System Font Regular"/>
              <a:buChar char="+"/>
            </a:pPr>
            <a:r>
              <a:rPr lang="en-GB" sz="2200" dirty="0"/>
              <a:t>Weekly Sprint Review &amp; Retrospective meetings </a:t>
            </a:r>
          </a:p>
          <a:p>
            <a:pPr>
              <a:lnSpc>
                <a:spcPct val="110000"/>
              </a:lnSpc>
            </a:pPr>
            <a:r>
              <a:rPr lang="en-GB" sz="2400" dirty="0"/>
              <a:t>Self-organising team</a:t>
            </a:r>
          </a:p>
          <a:p>
            <a:pPr lvl="1">
              <a:lnSpc>
                <a:spcPct val="110000"/>
              </a:lnSpc>
            </a:pPr>
            <a:r>
              <a:rPr lang="en-GB" sz="2000" dirty="0"/>
              <a:t>Scrum Master: role actually shared between members</a:t>
            </a:r>
          </a:p>
          <a:p>
            <a:pPr lvl="1">
              <a:lnSpc>
                <a:spcPct val="110000"/>
              </a:lnSpc>
            </a:pPr>
            <a:r>
              <a:rPr lang="en-GB" sz="2000" dirty="0"/>
              <a:t>Product Owner: ditto (we tried!)</a:t>
            </a:r>
          </a:p>
          <a:p>
            <a:pPr lvl="1">
              <a:lnSpc>
                <a:spcPct val="110000"/>
              </a:lnSpc>
            </a:pPr>
            <a:r>
              <a:rPr lang="en-GB" sz="2000" dirty="0"/>
              <a:t>Task-based sub-groups </a:t>
            </a:r>
            <a:endParaRPr lang="en-GB" sz="2000" dirty="0">
              <a:sym typeface="Wingdings" pitchFamily="2" charset="2"/>
            </a:endParaRPr>
          </a:p>
          <a:p>
            <a:pPr lvl="2">
              <a:lnSpc>
                <a:spcPct val="110000"/>
              </a:lnSpc>
            </a:pPr>
            <a:r>
              <a:rPr lang="en-GB" sz="1800" dirty="0">
                <a:sym typeface="Wingdings" pitchFamily="2" charset="2"/>
              </a:rPr>
              <a:t>review each other’s code</a:t>
            </a:r>
          </a:p>
          <a:p>
            <a:pPr lvl="2">
              <a:lnSpc>
                <a:spcPct val="110000"/>
              </a:lnSpc>
            </a:pPr>
            <a:r>
              <a:rPr lang="en-GB" sz="1800" dirty="0"/>
              <a:t>GitHub Branches</a:t>
            </a:r>
            <a:endParaRPr lang="en-GB" sz="2000" dirty="0"/>
          </a:p>
          <a:p>
            <a:pPr>
              <a:lnSpc>
                <a:spcPct val="110000"/>
              </a:lnSpc>
            </a:pPr>
            <a:r>
              <a:rPr lang="en-GB" sz="2400" dirty="0"/>
              <a:t>User-Stories</a:t>
            </a:r>
          </a:p>
          <a:p>
            <a:pPr>
              <a:lnSpc>
                <a:spcPct val="110000"/>
              </a:lnSpc>
            </a:pPr>
            <a:r>
              <a:rPr lang="en-GB" sz="2400" dirty="0"/>
              <a:t>Incremental improvements (more to come!)</a:t>
            </a:r>
          </a:p>
          <a:p>
            <a:pPr>
              <a:lnSpc>
                <a:spcPct val="110000"/>
              </a:lnSpc>
            </a:pPr>
            <a:endParaRPr lang="en-GB" sz="2400" dirty="0"/>
          </a:p>
        </p:txBody>
      </p:sp>
      <p:sp>
        <p:nvSpPr>
          <p:cNvPr id="20" name="Title 1">
            <a:extLst>
              <a:ext uri="{FF2B5EF4-FFF2-40B4-BE49-F238E27FC236}">
                <a16:creationId xmlns:a16="http://schemas.microsoft.com/office/drawing/2014/main" id="{09908469-1CF8-674D-9F85-C810B28AD20B}"/>
              </a:ext>
            </a:extLst>
          </p:cNvPr>
          <p:cNvSpPr txBox="1">
            <a:spLocks/>
          </p:cNvSpPr>
          <p:nvPr/>
        </p:nvSpPr>
        <p:spPr>
          <a:xfrm>
            <a:off x="0" y="0"/>
            <a:ext cx="1990165"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Conclusion</a:t>
            </a:r>
          </a:p>
        </p:txBody>
      </p:sp>
    </p:spTree>
    <p:extLst>
      <p:ext uri="{BB962C8B-B14F-4D97-AF65-F5344CB8AC3E}">
        <p14:creationId xmlns:p14="http://schemas.microsoft.com/office/powerpoint/2010/main" val="57287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ppt_x</p:attrName>
                                        </p:attrNameLst>
                                      </p:cBhvr>
                                      <p:tavLst>
                                        <p:tav tm="0">
                                          <p:val>
                                            <p:strVal val="#ppt_x+#ppt_w*1.125000"/>
                                          </p:val>
                                        </p:tav>
                                        <p:tav tm="100000">
                                          <p:val>
                                            <p:strVal val="#ppt_x"/>
                                          </p:val>
                                        </p:tav>
                                      </p:tavLst>
                                    </p:anim>
                                    <p:animEffect transition="in" filter="wipe(left)">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2"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ppt_x</p:attrName>
                                        </p:attrNameLst>
                                      </p:cBhvr>
                                      <p:tavLst>
                                        <p:tav tm="0">
                                          <p:val>
                                            <p:strVal val="#ppt_x+#ppt_w*1.125000"/>
                                          </p:val>
                                        </p:tav>
                                        <p:tav tm="100000">
                                          <p:val>
                                            <p:strVal val="#ppt_x"/>
                                          </p:val>
                                        </p:tav>
                                      </p:tavLst>
                                    </p:anim>
                                    <p:animEffect transition="in" filter="wipe(left)">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2"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p:tgtEl>
                                          <p:spTgt spid="4">
                                            <p:txEl>
                                              <p:pRg st="6" end="6"/>
                                            </p:txEl>
                                          </p:spTgt>
                                        </p:tgtEl>
                                        <p:attrNameLst>
                                          <p:attrName>ppt_x</p:attrName>
                                        </p:attrNameLst>
                                      </p:cBhvr>
                                      <p:tavLst>
                                        <p:tav tm="0">
                                          <p:val>
                                            <p:strVal val="#ppt_x+#ppt_w*1.125000"/>
                                          </p:val>
                                        </p:tav>
                                        <p:tav tm="100000">
                                          <p:val>
                                            <p:strVal val="#ppt_x"/>
                                          </p:val>
                                        </p:tav>
                                      </p:tavLst>
                                    </p:anim>
                                    <p:animEffect transition="in" filter="wipe(left)">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2"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p:tgtEl>
                                          <p:spTgt spid="4">
                                            <p:txEl>
                                              <p:pRg st="7" end="7"/>
                                            </p:txEl>
                                          </p:spTgt>
                                        </p:tgtEl>
                                        <p:attrNameLst>
                                          <p:attrName>ppt_x</p:attrName>
                                        </p:attrNameLst>
                                      </p:cBhvr>
                                      <p:tavLst>
                                        <p:tav tm="0">
                                          <p:val>
                                            <p:strVal val="#ppt_x+#ppt_w*1.125000"/>
                                          </p:val>
                                        </p:tav>
                                        <p:tav tm="100000">
                                          <p:val>
                                            <p:strVal val="#ppt_x"/>
                                          </p:val>
                                        </p:tav>
                                      </p:tavLst>
                                    </p:anim>
                                    <p:animEffect transition="in" filter="wipe(left)">
                                      <p:cBhvr>
                                        <p:cTn id="50" dur="500"/>
                                        <p:tgtEl>
                                          <p:spTgt spid="4">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p:tgtEl>
                                          <p:spTgt spid="4">
                                            <p:txEl>
                                              <p:pRg st="8" end="8"/>
                                            </p:txEl>
                                          </p:spTgt>
                                        </p:tgtEl>
                                        <p:attrNameLst>
                                          <p:attrName>ppt_x</p:attrName>
                                        </p:attrNameLst>
                                      </p:cBhvr>
                                      <p:tavLst>
                                        <p:tav tm="0">
                                          <p:val>
                                            <p:strVal val="#ppt_x+#ppt_w*1.125000"/>
                                          </p:val>
                                        </p:tav>
                                        <p:tav tm="100000">
                                          <p:val>
                                            <p:strVal val="#ppt_x"/>
                                          </p:val>
                                        </p:tav>
                                      </p:tavLst>
                                    </p:anim>
                                    <p:animEffect transition="in" filter="wipe(left)">
                                      <p:cBhvr>
                                        <p:cTn id="56" dur="500"/>
                                        <p:tgtEl>
                                          <p:spTgt spid="4">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2"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p:tgtEl>
                                          <p:spTgt spid="4">
                                            <p:txEl>
                                              <p:pRg st="9" end="9"/>
                                            </p:txEl>
                                          </p:spTgt>
                                        </p:tgtEl>
                                        <p:attrNameLst>
                                          <p:attrName>ppt_x</p:attrName>
                                        </p:attrNameLst>
                                      </p:cBhvr>
                                      <p:tavLst>
                                        <p:tav tm="0">
                                          <p:val>
                                            <p:strVal val="#ppt_x+#ppt_w*1.125000"/>
                                          </p:val>
                                        </p:tav>
                                        <p:tav tm="100000">
                                          <p:val>
                                            <p:strVal val="#ppt_x"/>
                                          </p:val>
                                        </p:tav>
                                      </p:tavLst>
                                    </p:anim>
                                    <p:animEffect transition="in" filter="wipe(left)">
                                      <p:cBhvr>
                                        <p:cTn id="62" dur="500"/>
                                        <p:tgtEl>
                                          <p:spTgt spid="4">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2"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 calcmode="lin" valueType="num">
                                      <p:cBhvr additive="base">
                                        <p:cTn id="67" dur="500"/>
                                        <p:tgtEl>
                                          <p:spTgt spid="4">
                                            <p:txEl>
                                              <p:pRg st="10" end="10"/>
                                            </p:txEl>
                                          </p:spTgt>
                                        </p:tgtEl>
                                        <p:attrNameLst>
                                          <p:attrName>ppt_x</p:attrName>
                                        </p:attrNameLst>
                                      </p:cBhvr>
                                      <p:tavLst>
                                        <p:tav tm="0">
                                          <p:val>
                                            <p:strVal val="#ppt_x+#ppt_w*1.125000"/>
                                          </p:val>
                                        </p:tav>
                                        <p:tav tm="100000">
                                          <p:val>
                                            <p:strVal val="#ppt_x"/>
                                          </p:val>
                                        </p:tav>
                                      </p:tavLst>
                                    </p:anim>
                                    <p:animEffect transition="in" filter="wipe(left)">
                                      <p:cBhvr>
                                        <p:cTn id="68" dur="500"/>
                                        <p:tgtEl>
                                          <p:spTgt spid="4">
                                            <p:txEl>
                                              <p:pRg st="10" end="1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2" fill="hold" nodeType="click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 calcmode="lin" valueType="num">
                                      <p:cBhvr additive="base">
                                        <p:cTn id="73" dur="500"/>
                                        <p:tgtEl>
                                          <p:spTgt spid="4">
                                            <p:txEl>
                                              <p:pRg st="11" end="11"/>
                                            </p:txEl>
                                          </p:spTgt>
                                        </p:tgtEl>
                                        <p:attrNameLst>
                                          <p:attrName>ppt_x</p:attrName>
                                        </p:attrNameLst>
                                      </p:cBhvr>
                                      <p:tavLst>
                                        <p:tav tm="0">
                                          <p:val>
                                            <p:strVal val="#ppt_x+#ppt_w*1.125000"/>
                                          </p:val>
                                        </p:tav>
                                        <p:tav tm="100000">
                                          <p:val>
                                            <p:strVal val="#ppt_x"/>
                                          </p:val>
                                        </p:tav>
                                      </p:tavLst>
                                    </p:anim>
                                    <p:animEffect transition="in" filter="wipe(left)">
                                      <p:cBhvr>
                                        <p:cTn id="74"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48F9B-FC73-3E43-84EE-0D359FB915D6}"/>
              </a:ext>
            </a:extLst>
          </p:cNvPr>
          <p:cNvSpPr>
            <a:spLocks noGrp="1"/>
          </p:cNvSpPr>
          <p:nvPr>
            <p:ph sz="quarter" idx="13"/>
          </p:nvPr>
        </p:nvSpPr>
        <p:spPr>
          <a:xfrm>
            <a:off x="1347527" y="1110792"/>
            <a:ext cx="9495693" cy="5243532"/>
          </a:xfrm>
        </p:spPr>
        <p:txBody>
          <a:bodyPr>
            <a:normAutofit fontScale="92500" lnSpcReduction="10000"/>
          </a:bodyPr>
          <a:lstStyle/>
          <a:p>
            <a:pPr marL="533400" indent="-533400">
              <a:lnSpc>
                <a:spcPct val="150000"/>
              </a:lnSpc>
              <a:buSzPct val="125000"/>
              <a:buFont typeface="Apple Color Emoji" pitchFamily="2" charset="0"/>
              <a:buChar char="😊"/>
            </a:pPr>
            <a:r>
              <a:rPr lang="en-GB" sz="2400" dirty="0"/>
              <a:t>Very enriching, teaching &amp; rewarding team project! </a:t>
            </a:r>
          </a:p>
          <a:p>
            <a:pPr marL="533400" indent="-533400">
              <a:lnSpc>
                <a:spcPct val="150000"/>
              </a:lnSpc>
              <a:buSzPct val="125000"/>
              <a:buFont typeface=".Apple Color Emoji UI"/>
              <a:buChar char="😣"/>
            </a:pPr>
            <a:r>
              <a:rPr lang="en-GB" sz="2400" dirty="0"/>
              <a:t>Sometimes challenging on a technical &amp; organisational level</a:t>
            </a:r>
          </a:p>
          <a:p>
            <a:pPr lvl="1">
              <a:lnSpc>
                <a:spcPct val="150000"/>
              </a:lnSpc>
            </a:pPr>
            <a:r>
              <a:rPr lang="en-GB" sz="2000" dirty="0" err="1"/>
              <a:t>GiTHub</a:t>
            </a:r>
            <a:r>
              <a:rPr lang="en-GB" sz="2000" dirty="0"/>
              <a:t> confusion: conflicts, detached head state… </a:t>
            </a:r>
          </a:p>
          <a:p>
            <a:pPr lvl="1">
              <a:lnSpc>
                <a:spcPct val="150000"/>
              </a:lnSpc>
            </a:pPr>
            <a:r>
              <a:rPr lang="en-GB" sz="2000" dirty="0"/>
              <a:t>IDE unable to find modules just in front of IT</a:t>
            </a:r>
          </a:p>
          <a:p>
            <a:pPr lvl="1">
              <a:lnSpc>
                <a:spcPct val="150000"/>
              </a:lnSpc>
            </a:pPr>
            <a:r>
              <a:rPr lang="en-GB" sz="2000" dirty="0"/>
              <a:t>MySQL puzzled by mystery CSV codec errors</a:t>
            </a:r>
          </a:p>
          <a:p>
            <a:pPr lvl="1">
              <a:lnSpc>
                <a:spcPct val="150000"/>
              </a:lnSpc>
              <a:buFont typeface="System Font Regular"/>
              <a:buChar char="+"/>
            </a:pPr>
            <a:r>
              <a:rPr lang="en-GB" sz="2000" dirty="0"/>
              <a:t>Task attribution between members, some sick!</a:t>
            </a:r>
          </a:p>
          <a:p>
            <a:pPr marL="533400" indent="-533400">
              <a:lnSpc>
                <a:spcPct val="150000"/>
              </a:lnSpc>
              <a:buSzPct val="125000"/>
              <a:buFont typeface="Apple Color Emoji" pitchFamily="2" charset="0"/>
              <a:buChar char="🌸"/>
            </a:pPr>
            <a:r>
              <a:rPr lang="en-GB" sz="2400" dirty="0"/>
              <a:t>Cosmo</a:t>
            </a:r>
          </a:p>
          <a:p>
            <a:pPr lvl="1">
              <a:lnSpc>
                <a:spcPct val="150000"/>
              </a:lnSpc>
            </a:pPr>
            <a:r>
              <a:rPr lang="en-GB" sz="2000" dirty="0"/>
              <a:t>Fulfils our basic requirements</a:t>
            </a:r>
          </a:p>
          <a:p>
            <a:pPr lvl="1">
              <a:lnSpc>
                <a:spcPct val="150000"/>
              </a:lnSpc>
            </a:pPr>
            <a:r>
              <a:rPr lang="en-GB" sz="2000" dirty="0"/>
              <a:t>Still a prototype, could be improved</a:t>
            </a:r>
          </a:p>
          <a:p>
            <a:pPr lvl="1">
              <a:lnSpc>
                <a:spcPct val="150000"/>
              </a:lnSpc>
            </a:pPr>
            <a:r>
              <a:rPr lang="en-GB" sz="2000" dirty="0"/>
              <a:t>New features could be added incrementally</a:t>
            </a:r>
          </a:p>
          <a:p>
            <a:endParaRPr lang="en-GB" sz="2400" dirty="0"/>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10" name="Title 1">
            <a:extLst>
              <a:ext uri="{FF2B5EF4-FFF2-40B4-BE49-F238E27FC236}">
                <a16:creationId xmlns:a16="http://schemas.microsoft.com/office/drawing/2014/main" id="{57BF02D8-3730-8542-B020-EFD0D112B1BF}"/>
              </a:ext>
            </a:extLst>
          </p:cNvPr>
          <p:cNvSpPr txBox="1">
            <a:spLocks/>
          </p:cNvSpPr>
          <p:nvPr/>
        </p:nvSpPr>
        <p:spPr>
          <a:xfrm>
            <a:off x="913149" y="130834"/>
            <a:ext cx="10364451" cy="95609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a:t>Conclusion</a:t>
            </a:r>
            <a:endParaRPr lang="en-GB" dirty="0"/>
          </a:p>
        </p:txBody>
      </p:sp>
      <p:sp>
        <p:nvSpPr>
          <p:cNvPr id="13" name="Title 1">
            <a:extLst>
              <a:ext uri="{FF2B5EF4-FFF2-40B4-BE49-F238E27FC236}">
                <a16:creationId xmlns:a16="http://schemas.microsoft.com/office/drawing/2014/main" id="{4AD95E76-28AE-5947-BFFA-46BC46109C55}"/>
              </a:ext>
            </a:extLst>
          </p:cNvPr>
          <p:cNvSpPr txBox="1">
            <a:spLocks/>
          </p:cNvSpPr>
          <p:nvPr/>
        </p:nvSpPr>
        <p:spPr>
          <a:xfrm>
            <a:off x="0" y="0"/>
            <a:ext cx="1990165"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Conclusion</a:t>
            </a:r>
          </a:p>
        </p:txBody>
      </p:sp>
      <p:pic>
        <p:nvPicPr>
          <p:cNvPr id="16" name="Picture 15">
            <a:extLst>
              <a:ext uri="{FF2B5EF4-FFF2-40B4-BE49-F238E27FC236}">
                <a16:creationId xmlns:a16="http://schemas.microsoft.com/office/drawing/2014/main" id="{1CC8D15D-A773-2E4E-A814-130216D89371}"/>
              </a:ext>
            </a:extLst>
          </p:cNvPr>
          <p:cNvPicPr>
            <a:picLocks noChangeAspect="1"/>
          </p:cNvPicPr>
          <p:nvPr/>
        </p:nvPicPr>
        <p:blipFill>
          <a:blip r:embed="rId3"/>
          <a:stretch>
            <a:fillRect/>
          </a:stretch>
        </p:blipFill>
        <p:spPr>
          <a:xfrm>
            <a:off x="1570892" y="-1487047"/>
            <a:ext cx="1156222" cy="1156222"/>
          </a:xfrm>
          <a:prstGeom prst="rect">
            <a:avLst/>
          </a:prstGeom>
        </p:spPr>
      </p:pic>
      <p:pic>
        <p:nvPicPr>
          <p:cNvPr id="18" name="Picture 17">
            <a:extLst>
              <a:ext uri="{FF2B5EF4-FFF2-40B4-BE49-F238E27FC236}">
                <a16:creationId xmlns:a16="http://schemas.microsoft.com/office/drawing/2014/main" id="{9F4EA918-6B50-2743-8C21-522E83EF2478}"/>
              </a:ext>
            </a:extLst>
          </p:cNvPr>
          <p:cNvPicPr>
            <a:picLocks noChangeAspect="1"/>
          </p:cNvPicPr>
          <p:nvPr/>
        </p:nvPicPr>
        <p:blipFill>
          <a:blip r:embed="rId4">
            <a:alphaModFix/>
          </a:blip>
          <a:stretch>
            <a:fillRect/>
          </a:stretch>
        </p:blipFill>
        <p:spPr>
          <a:xfrm>
            <a:off x="8167683" y="2210920"/>
            <a:ext cx="2783114" cy="2247900"/>
          </a:xfrm>
          <a:prstGeom prst="rect">
            <a:avLst/>
          </a:prstGeom>
        </p:spPr>
      </p:pic>
      <p:pic>
        <p:nvPicPr>
          <p:cNvPr id="20" name="Picture 19">
            <a:extLst>
              <a:ext uri="{FF2B5EF4-FFF2-40B4-BE49-F238E27FC236}">
                <a16:creationId xmlns:a16="http://schemas.microsoft.com/office/drawing/2014/main" id="{8708DF25-DF85-F54D-8694-5CB3A6A7B296}"/>
              </a:ext>
            </a:extLst>
          </p:cNvPr>
          <p:cNvPicPr>
            <a:picLocks noChangeAspect="1"/>
          </p:cNvPicPr>
          <p:nvPr/>
        </p:nvPicPr>
        <p:blipFill>
          <a:blip r:embed="rId5">
            <a:alphaModFix amt="73000"/>
            <a:extLst>
              <a:ext uri="{BEBA8EAE-BF5A-486C-A8C5-ECC9F3942E4B}">
                <a14:imgProps xmlns:a14="http://schemas.microsoft.com/office/drawing/2010/main">
                  <a14:imgLayer r:embed="rId6">
                    <a14:imgEffect>
                      <a14:colorTemperature colorTemp="4064"/>
                    </a14:imgEffect>
                    <a14:imgEffect>
                      <a14:saturation sat="308000"/>
                    </a14:imgEffect>
                  </a14:imgLayer>
                </a14:imgProps>
              </a:ext>
            </a:extLst>
          </a:blip>
          <a:stretch>
            <a:fillRect/>
          </a:stretch>
        </p:blipFill>
        <p:spPr>
          <a:xfrm>
            <a:off x="8641211" y="4341407"/>
            <a:ext cx="1836057" cy="1836057"/>
          </a:xfrm>
          <a:prstGeom prst="rect">
            <a:avLst/>
          </a:prstGeom>
        </p:spPr>
      </p:pic>
    </p:spTree>
    <p:extLst>
      <p:ext uri="{BB962C8B-B14F-4D97-AF65-F5344CB8AC3E}">
        <p14:creationId xmlns:p14="http://schemas.microsoft.com/office/powerpoint/2010/main" val="395653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10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4" dur="1000"/>
                                        <p:tgtEl>
                                          <p:spTgt spid="3">
                                            <p:txEl>
                                              <p:pRg st="1" end="1"/>
                                            </p:txEl>
                                          </p:spTgt>
                                        </p:tgtEl>
                                      </p:cBhvr>
                                    </p:animEffect>
                                  </p:childTnLst>
                                </p:cTn>
                              </p:par>
                            </p:childTnLst>
                          </p:cTn>
                        </p:par>
                        <p:par>
                          <p:cTn id="15" fill="hold">
                            <p:stCondLst>
                              <p:cond delay="1000"/>
                            </p:stCondLst>
                            <p:childTnLst>
                              <p:par>
                                <p:cTn id="16" presetID="12" presetClass="entr" presetSubtype="2"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3">
                                            <p:txEl>
                                              <p:pRg st="2" end="2"/>
                                            </p:txEl>
                                          </p:spTgt>
                                        </p:tgtEl>
                                      </p:cBhvr>
                                    </p:animEffect>
                                  </p:childTnLst>
                                </p:cTn>
                              </p:par>
                            </p:childTnLst>
                          </p:cTn>
                        </p:par>
                        <p:par>
                          <p:cTn id="20" fill="hold">
                            <p:stCondLst>
                              <p:cond delay="1500"/>
                            </p:stCondLst>
                            <p:childTnLst>
                              <p:par>
                                <p:cTn id="21" presetID="12" presetClass="entr" presetSubtype="2"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4" dur="500"/>
                                        <p:tgtEl>
                                          <p:spTgt spid="3">
                                            <p:txEl>
                                              <p:pRg st="3" end="3"/>
                                            </p:txEl>
                                          </p:spTgt>
                                        </p:tgtEl>
                                      </p:cBhvr>
                                    </p:animEffect>
                                  </p:childTnLst>
                                </p:cTn>
                              </p:par>
                            </p:childTnLst>
                          </p:cTn>
                        </p:par>
                        <p:par>
                          <p:cTn id="25" fill="hold">
                            <p:stCondLst>
                              <p:cond delay="2000"/>
                            </p:stCondLst>
                            <p:childTnLst>
                              <p:par>
                                <p:cTn id="26" presetID="12" presetClass="entr" presetSubtype="2"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29" dur="500"/>
                                        <p:tgtEl>
                                          <p:spTgt spid="3">
                                            <p:txEl>
                                              <p:pRg st="4" end="4"/>
                                            </p:txEl>
                                          </p:spTgt>
                                        </p:tgtEl>
                                      </p:cBhvr>
                                    </p:animEffect>
                                  </p:childTnLst>
                                </p:cTn>
                              </p:par>
                            </p:childTnLst>
                          </p:cTn>
                        </p:par>
                        <p:par>
                          <p:cTn id="30" fill="hold">
                            <p:stCondLst>
                              <p:cond delay="2500"/>
                            </p:stCondLst>
                            <p:childTnLst>
                              <p:par>
                                <p:cTn id="31" presetID="12" presetClass="entr" presetSubtype="2" fill="hold"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4" dur="500"/>
                                        <p:tgtEl>
                                          <p:spTgt spid="3">
                                            <p:txEl>
                                              <p:pRg st="5" end="5"/>
                                            </p:txEl>
                                          </p:spTgt>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10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6" dur="1000"/>
                                        <p:tgtEl>
                                          <p:spTgt spid="3">
                                            <p:txEl>
                                              <p:pRg st="6" end="6"/>
                                            </p:txEl>
                                          </p:spTgt>
                                        </p:tgtEl>
                                      </p:cBhvr>
                                    </p:animEffect>
                                  </p:childTnLst>
                                </p:cTn>
                              </p:par>
                              <p:par>
                                <p:cTn id="47" presetID="53" presetClass="exit" presetSubtype="32" fill="hold" nodeType="withEffect">
                                  <p:stCondLst>
                                    <p:cond delay="0"/>
                                  </p:stCondLst>
                                  <p:childTnLst>
                                    <p:anim calcmode="lin" valueType="num">
                                      <p:cBhvr>
                                        <p:cTn id="48" dur="500"/>
                                        <p:tgtEl>
                                          <p:spTgt spid="18"/>
                                        </p:tgtEl>
                                        <p:attrNameLst>
                                          <p:attrName>ppt_w</p:attrName>
                                        </p:attrNameLst>
                                      </p:cBhvr>
                                      <p:tavLst>
                                        <p:tav tm="0">
                                          <p:val>
                                            <p:strVal val="ppt_w"/>
                                          </p:val>
                                        </p:tav>
                                        <p:tav tm="100000">
                                          <p:val>
                                            <p:fltVal val="0"/>
                                          </p:val>
                                        </p:tav>
                                      </p:tavLst>
                                    </p:anim>
                                    <p:anim calcmode="lin" valueType="num">
                                      <p:cBhvr>
                                        <p:cTn id="49" dur="500"/>
                                        <p:tgtEl>
                                          <p:spTgt spid="18"/>
                                        </p:tgtEl>
                                        <p:attrNameLst>
                                          <p:attrName>ppt_h</p:attrName>
                                        </p:attrNameLst>
                                      </p:cBhvr>
                                      <p:tavLst>
                                        <p:tav tm="0">
                                          <p:val>
                                            <p:strVal val="ppt_h"/>
                                          </p:val>
                                        </p:tav>
                                        <p:tav tm="100000">
                                          <p:val>
                                            <p:fltVal val="0"/>
                                          </p:val>
                                        </p:tav>
                                      </p:tavLst>
                                    </p:anim>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childTnLst>
                          </p:cTn>
                        </p:par>
                        <p:par>
                          <p:cTn id="52" fill="hold">
                            <p:stCondLst>
                              <p:cond delay="1000"/>
                            </p:stCondLst>
                            <p:childTnLst>
                              <p:par>
                                <p:cTn id="53" presetID="12" presetClass="entr" presetSubtype="2" fill="hold" nodeType="after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p:tgtEl>
                                          <p:spTgt spid="3">
                                            <p:txEl>
                                              <p:pRg st="7" end="7"/>
                                            </p:txEl>
                                          </p:spTgt>
                                        </p:tgtEl>
                                        <p:attrNameLst>
                                          <p:attrName>ppt_x</p:attrName>
                                        </p:attrNameLst>
                                      </p:cBhvr>
                                      <p:tavLst>
                                        <p:tav tm="0">
                                          <p:val>
                                            <p:strVal val="#ppt_x+#ppt_w*1.125000"/>
                                          </p:val>
                                        </p:tav>
                                        <p:tav tm="100000">
                                          <p:val>
                                            <p:strVal val="#ppt_x"/>
                                          </p:val>
                                        </p:tav>
                                      </p:tavLst>
                                    </p:anim>
                                    <p:animEffect transition="in" filter="wipe(left)">
                                      <p:cBhvr>
                                        <p:cTn id="56" dur="500"/>
                                        <p:tgtEl>
                                          <p:spTgt spid="3">
                                            <p:txEl>
                                              <p:pRg st="7" end="7"/>
                                            </p:txEl>
                                          </p:spTgt>
                                        </p:tgtEl>
                                      </p:cBhvr>
                                    </p:animEffect>
                                  </p:childTnLst>
                                </p:cTn>
                              </p:par>
                            </p:childTnLst>
                          </p:cTn>
                        </p:par>
                        <p:par>
                          <p:cTn id="57" fill="hold">
                            <p:stCondLst>
                              <p:cond delay="1500"/>
                            </p:stCondLst>
                            <p:childTnLst>
                              <p:par>
                                <p:cTn id="58" presetID="12" presetClass="entr" presetSubtype="2" fill="hold" nodeType="after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 calcmode="lin" valueType="num">
                                      <p:cBhvr additive="base">
                                        <p:cTn id="60" dur="500"/>
                                        <p:tgtEl>
                                          <p:spTgt spid="3">
                                            <p:txEl>
                                              <p:pRg st="8" end="8"/>
                                            </p:txEl>
                                          </p:spTgt>
                                        </p:tgtEl>
                                        <p:attrNameLst>
                                          <p:attrName>ppt_x</p:attrName>
                                        </p:attrNameLst>
                                      </p:cBhvr>
                                      <p:tavLst>
                                        <p:tav tm="0">
                                          <p:val>
                                            <p:strVal val="#ppt_x+#ppt_w*1.125000"/>
                                          </p:val>
                                        </p:tav>
                                        <p:tav tm="100000">
                                          <p:val>
                                            <p:strVal val="#ppt_x"/>
                                          </p:val>
                                        </p:tav>
                                      </p:tavLst>
                                    </p:anim>
                                    <p:animEffect transition="in" filter="wipe(left)">
                                      <p:cBhvr>
                                        <p:cTn id="61" dur="500"/>
                                        <p:tgtEl>
                                          <p:spTgt spid="3">
                                            <p:txEl>
                                              <p:pRg st="8" end="8"/>
                                            </p:txEl>
                                          </p:spTgt>
                                        </p:tgtEl>
                                      </p:cBhvr>
                                    </p:animEffect>
                                  </p:childTnLst>
                                </p:cTn>
                              </p:par>
                            </p:childTnLst>
                          </p:cTn>
                        </p:par>
                        <p:par>
                          <p:cTn id="62" fill="hold">
                            <p:stCondLst>
                              <p:cond delay="2000"/>
                            </p:stCondLst>
                            <p:childTnLst>
                              <p:par>
                                <p:cTn id="63" presetID="12" presetClass="entr" presetSubtype="2" fill="hold" nodeType="after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left)">
                                      <p:cBhvr>
                                        <p:cTn id="66" dur="500"/>
                                        <p:tgtEl>
                                          <p:spTgt spid="3">
                                            <p:txEl>
                                              <p:pRg st="9" end="9"/>
                                            </p:txEl>
                                          </p:spTgt>
                                        </p:tgtEl>
                                      </p:cBhvr>
                                    </p:animEffect>
                                  </p:childTnLst>
                                </p:cTn>
                              </p:par>
                            </p:childTnLst>
                          </p:cTn>
                        </p:par>
                        <p:par>
                          <p:cTn id="67" fill="hold">
                            <p:stCondLst>
                              <p:cond delay="2500"/>
                            </p:stCondLst>
                            <p:childTnLst>
                              <p:par>
                                <p:cTn id="68" presetID="53" presetClass="entr" presetSubtype="16"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89890"/>
              </a:schemeClr>
            </a:gs>
            <a:gs pos="100000">
              <a:schemeClr val="bg2">
                <a:shade val="92000"/>
                <a:satMod val="170000"/>
                <a:lumMod val="85000"/>
              </a:schemeClr>
            </a:gs>
          </a:gsLst>
          <a:lin ang="5400000" scaled="0"/>
        </a:gra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56C6C2F-8E79-2547-905A-AF187EAD3B17}"/>
              </a:ext>
            </a:extLst>
          </p:cNvPr>
          <p:cNvSpPr/>
          <p:nvPr/>
        </p:nvSpPr>
        <p:spPr>
          <a:xfrm>
            <a:off x="2882185" y="766459"/>
            <a:ext cx="6427630" cy="1300291"/>
          </a:xfrm>
          <a:prstGeom prst="roundRect">
            <a:avLst/>
          </a:prstGeom>
          <a:gradFill>
            <a:gsLst>
              <a:gs pos="0">
                <a:schemeClr val="bg2">
                  <a:tint val="78000"/>
                  <a:shade val="100000"/>
                  <a:hueMod val="136000"/>
                  <a:satMod val="160000"/>
                  <a:alpha val="48124"/>
                  <a:lumMod val="100000"/>
                </a:schemeClr>
              </a:gs>
              <a:gs pos="100000">
                <a:schemeClr val="bg2">
                  <a:shade val="92000"/>
                  <a:satMod val="170000"/>
                  <a:alpha val="49852"/>
                  <a:lumMod val="99681"/>
                </a:schemeClr>
              </a:gs>
            </a:gsLst>
            <a:lin ang="5400000" scaled="0"/>
          </a:gradFill>
          <a:ln>
            <a:noFill/>
          </a:ln>
          <a:scene3d>
            <a:camera prst="orthographicFront"/>
            <a:lightRig rig="threePt" dir="t"/>
          </a:scene3d>
          <a:sp3d extrusionH="190500">
            <a:bevelT w="190500" h="63500"/>
            <a:bevelB w="1905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F01173E7-A72A-9D4C-A868-FE237D12C175}"/>
              </a:ext>
            </a:extLst>
          </p:cNvPr>
          <p:cNvSpPr>
            <a:spLocks noGrp="1"/>
          </p:cNvSpPr>
          <p:nvPr>
            <p:ph type="title"/>
          </p:nvPr>
        </p:nvSpPr>
        <p:spPr/>
        <p:txBody>
          <a:bodyPr>
            <a:normAutofit/>
          </a:bodyPr>
          <a:lstStyle/>
          <a:p>
            <a:r>
              <a:rPr lang="en-GB" sz="7200" dirty="0"/>
              <a:t>Thank You!</a:t>
            </a:r>
          </a:p>
        </p:txBody>
      </p:sp>
      <p:sp>
        <p:nvSpPr>
          <p:cNvPr id="5" name="Content Placeholder 4">
            <a:extLst>
              <a:ext uri="{FF2B5EF4-FFF2-40B4-BE49-F238E27FC236}">
                <a16:creationId xmlns:a16="http://schemas.microsoft.com/office/drawing/2014/main" id="{C775959D-C8B6-8D4B-A205-CBCD74989213}"/>
              </a:ext>
            </a:extLst>
          </p:cNvPr>
          <p:cNvSpPr>
            <a:spLocks noGrp="1"/>
          </p:cNvSpPr>
          <p:nvPr>
            <p:ph sz="quarter" idx="13"/>
          </p:nvPr>
        </p:nvSpPr>
        <p:spPr>
          <a:xfrm>
            <a:off x="913774" y="2367092"/>
            <a:ext cx="4515476" cy="3424107"/>
          </a:xfrm>
        </p:spPr>
        <p:txBody>
          <a:bodyPr anchor="ctr">
            <a:normAutofit/>
          </a:bodyPr>
          <a:lstStyle/>
          <a:p>
            <a:pPr marL="0" indent="0" algn="ctr">
              <a:lnSpc>
                <a:spcPct val="200000"/>
              </a:lnSpc>
              <a:buNone/>
            </a:pPr>
            <a:r>
              <a:rPr lang="en-GB" sz="3200" dirty="0"/>
              <a:t>Chizulum Nwizu</a:t>
            </a:r>
          </a:p>
          <a:p>
            <a:pPr marL="0" indent="0" algn="ctr">
              <a:lnSpc>
                <a:spcPct val="200000"/>
              </a:lnSpc>
              <a:buNone/>
            </a:pPr>
            <a:r>
              <a:rPr lang="en-GB" sz="3200" dirty="0"/>
              <a:t>Claire BOITET</a:t>
            </a:r>
          </a:p>
          <a:p>
            <a:pPr marL="0" indent="0" algn="ctr">
              <a:lnSpc>
                <a:spcPct val="200000"/>
              </a:lnSpc>
              <a:buNone/>
            </a:pPr>
            <a:r>
              <a:rPr lang="en-GB" sz="3200" dirty="0"/>
              <a:t>Georgia Woolley</a:t>
            </a:r>
          </a:p>
        </p:txBody>
      </p:sp>
      <p:sp>
        <p:nvSpPr>
          <p:cNvPr id="6" name="Content Placeholder 5">
            <a:extLst>
              <a:ext uri="{FF2B5EF4-FFF2-40B4-BE49-F238E27FC236}">
                <a16:creationId xmlns:a16="http://schemas.microsoft.com/office/drawing/2014/main" id="{EF6B7CBA-9526-0742-9398-9415E141F6C9}"/>
              </a:ext>
            </a:extLst>
          </p:cNvPr>
          <p:cNvSpPr>
            <a:spLocks noGrp="1"/>
          </p:cNvSpPr>
          <p:nvPr>
            <p:ph sz="quarter" idx="14"/>
          </p:nvPr>
        </p:nvSpPr>
        <p:spPr>
          <a:xfrm>
            <a:off x="6762122" y="2367092"/>
            <a:ext cx="4515477" cy="3424107"/>
          </a:xfrm>
        </p:spPr>
        <p:txBody>
          <a:bodyPr anchor="ctr">
            <a:normAutofit/>
          </a:bodyPr>
          <a:lstStyle/>
          <a:p>
            <a:pPr marL="0" indent="0" algn="ctr">
              <a:lnSpc>
                <a:spcPct val="200000"/>
              </a:lnSpc>
              <a:buNone/>
            </a:pPr>
            <a:r>
              <a:rPr lang="en-GB" sz="3200" dirty="0"/>
              <a:t>Nasian Ahmed</a:t>
            </a:r>
          </a:p>
          <a:p>
            <a:pPr marL="0" indent="0" algn="ctr">
              <a:lnSpc>
                <a:spcPct val="200000"/>
              </a:lnSpc>
              <a:buNone/>
            </a:pPr>
            <a:r>
              <a:rPr lang="en-GB" sz="3200" dirty="0"/>
              <a:t>Nikita Patel</a:t>
            </a:r>
          </a:p>
          <a:p>
            <a:pPr marL="0" indent="0" algn="ctr">
              <a:lnSpc>
                <a:spcPct val="200000"/>
              </a:lnSpc>
              <a:buNone/>
            </a:pPr>
            <a:r>
              <a:rPr lang="en-GB" sz="3200" dirty="0"/>
              <a:t>Sophie Gilbert</a:t>
            </a:r>
          </a:p>
        </p:txBody>
      </p:sp>
      <p:sp>
        <p:nvSpPr>
          <p:cNvPr id="7" name="TextBox 6">
            <a:extLst>
              <a:ext uri="{FF2B5EF4-FFF2-40B4-BE49-F238E27FC236}">
                <a16:creationId xmlns:a16="http://schemas.microsoft.com/office/drawing/2014/main" id="{2C7205DB-A36C-3848-9F8A-D0D289D5D921}"/>
              </a:ext>
            </a:extLst>
          </p:cNvPr>
          <p:cNvSpPr txBox="1"/>
          <p:nvPr/>
        </p:nvSpPr>
        <p:spPr>
          <a:xfrm>
            <a:off x="4939273" y="3161717"/>
            <a:ext cx="2313454" cy="3077766"/>
          </a:xfrm>
          <a:prstGeom prst="rect">
            <a:avLst/>
          </a:prstGeom>
          <a:noFill/>
        </p:spPr>
        <p:txBody>
          <a:bodyPr wrap="none" rtlCol="0">
            <a:spAutoFit/>
          </a:bodyPr>
          <a:lstStyle/>
          <a:p>
            <a:r>
              <a:rPr lang="en-GB" sz="16600" dirty="0"/>
              <a:t>🌸</a:t>
            </a:r>
          </a:p>
          <a:p>
            <a:endParaRPr lang="en-GB" sz="2800" dirty="0"/>
          </a:p>
        </p:txBody>
      </p:sp>
      <p:sp>
        <p:nvSpPr>
          <p:cNvPr id="8" name="Title 1">
            <a:extLst>
              <a:ext uri="{FF2B5EF4-FFF2-40B4-BE49-F238E27FC236}">
                <a16:creationId xmlns:a16="http://schemas.microsoft.com/office/drawing/2014/main" id="{669C1AF0-EBC7-1C44-95D1-291AE8FD3536}"/>
              </a:ext>
            </a:extLst>
          </p:cNvPr>
          <p:cNvSpPr txBox="1">
            <a:spLocks/>
          </p:cNvSpPr>
          <p:nvPr/>
        </p:nvSpPr>
        <p:spPr>
          <a:xfrm>
            <a:off x="0" y="0"/>
            <a:ext cx="1990165"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Conclusion</a:t>
            </a:r>
          </a:p>
        </p:txBody>
      </p:sp>
    </p:spTree>
    <p:extLst>
      <p:ext uri="{BB962C8B-B14F-4D97-AF65-F5344CB8AC3E}">
        <p14:creationId xmlns:p14="http://schemas.microsoft.com/office/powerpoint/2010/main" val="151207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1000"/>
                                        <p:tgtEl>
                                          <p:spTgt spid="5">
                                            <p:txEl>
                                              <p:pRg st="0" end="0"/>
                                            </p:txEl>
                                          </p:spTgt>
                                        </p:tgtEl>
                                        <p:attrNameLst>
                                          <p:attrName>ppt_x</p:attrName>
                                        </p:attrNameLst>
                                      </p:cBhvr>
                                      <p:tavLst>
                                        <p:tav tm="0">
                                          <p:val>
                                            <p:strVal val="#ppt_x-#ppt_w*1.125000"/>
                                          </p:val>
                                        </p:tav>
                                        <p:tav tm="100000">
                                          <p:val>
                                            <p:strVal val="#ppt_x"/>
                                          </p:val>
                                        </p:tav>
                                      </p:tavLst>
                                    </p:anim>
                                    <p:animEffect transition="in" filter="wipe(right)">
                                      <p:cBhvr>
                                        <p:cTn id="19" dur="1000"/>
                                        <p:tgtEl>
                                          <p:spTgt spid="5">
                                            <p:txEl>
                                              <p:pRg st="0" end="0"/>
                                            </p:txEl>
                                          </p:spTgt>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23" dur="1000"/>
                                        <p:tgtEl>
                                          <p:spTgt spid="6">
                                            <p:txEl>
                                              <p:pRg st="0" end="0"/>
                                            </p:txEl>
                                          </p:spTgt>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 calcmode="lin" valueType="num">
                                      <p:cBhvr additive="base">
                                        <p:cTn id="26" dur="1000"/>
                                        <p:tgtEl>
                                          <p:spTgt spid="5">
                                            <p:txEl>
                                              <p:pRg st="1" end="1"/>
                                            </p:txEl>
                                          </p:spTgt>
                                        </p:tgtEl>
                                        <p:attrNameLst>
                                          <p:attrName>ppt_x</p:attrName>
                                        </p:attrNameLst>
                                      </p:cBhvr>
                                      <p:tavLst>
                                        <p:tav tm="0">
                                          <p:val>
                                            <p:strVal val="#ppt_x-#ppt_w*1.125000"/>
                                          </p:val>
                                        </p:tav>
                                        <p:tav tm="100000">
                                          <p:val>
                                            <p:strVal val="#ppt_x"/>
                                          </p:val>
                                        </p:tav>
                                      </p:tavLst>
                                    </p:anim>
                                    <p:animEffect transition="in" filter="wipe(right)">
                                      <p:cBhvr>
                                        <p:cTn id="27" dur="1000"/>
                                        <p:tgtEl>
                                          <p:spTgt spid="5">
                                            <p:txEl>
                                              <p:pRg st="1" end="1"/>
                                            </p:txEl>
                                          </p:spTgt>
                                        </p:tgtEl>
                                      </p:cBhvr>
                                    </p:animEffect>
                                  </p:childTnLst>
                                </p:cTn>
                              </p:par>
                              <p:par>
                                <p:cTn id="28" presetID="12" presetClass="entr" presetSubtype="2" fill="hold" grpId="0"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 calcmode="lin" valueType="num">
                                      <p:cBhvr additive="base">
                                        <p:cTn id="30" dur="1000"/>
                                        <p:tgtEl>
                                          <p:spTgt spid="6">
                                            <p:txEl>
                                              <p:pRg st="1" end="1"/>
                                            </p:txEl>
                                          </p:spTgt>
                                        </p:tgtEl>
                                        <p:attrNameLst>
                                          <p:attrName>ppt_x</p:attrName>
                                        </p:attrNameLst>
                                      </p:cBhvr>
                                      <p:tavLst>
                                        <p:tav tm="0">
                                          <p:val>
                                            <p:strVal val="#ppt_x+#ppt_w*1.125000"/>
                                          </p:val>
                                        </p:tav>
                                        <p:tav tm="100000">
                                          <p:val>
                                            <p:strVal val="#ppt_x"/>
                                          </p:val>
                                        </p:tav>
                                      </p:tavLst>
                                    </p:anim>
                                    <p:animEffect transition="in" filter="wipe(left)">
                                      <p:cBhvr>
                                        <p:cTn id="31" dur="1000"/>
                                        <p:tgtEl>
                                          <p:spTgt spid="6">
                                            <p:txEl>
                                              <p:pRg st="1" end="1"/>
                                            </p:txEl>
                                          </p:spTgt>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 calcmode="lin" valueType="num">
                                      <p:cBhvr additive="base">
                                        <p:cTn id="34" dur="1000"/>
                                        <p:tgtEl>
                                          <p:spTgt spid="5">
                                            <p:txEl>
                                              <p:pRg st="2" end="2"/>
                                            </p:txEl>
                                          </p:spTgt>
                                        </p:tgtEl>
                                        <p:attrNameLst>
                                          <p:attrName>ppt_x</p:attrName>
                                        </p:attrNameLst>
                                      </p:cBhvr>
                                      <p:tavLst>
                                        <p:tav tm="0">
                                          <p:val>
                                            <p:strVal val="#ppt_x-#ppt_w*1.125000"/>
                                          </p:val>
                                        </p:tav>
                                        <p:tav tm="100000">
                                          <p:val>
                                            <p:strVal val="#ppt_x"/>
                                          </p:val>
                                        </p:tav>
                                      </p:tavLst>
                                    </p:anim>
                                    <p:animEffect transition="in" filter="wipe(right)">
                                      <p:cBhvr>
                                        <p:cTn id="35" dur="1000"/>
                                        <p:tgtEl>
                                          <p:spTgt spid="5">
                                            <p:txEl>
                                              <p:pRg st="2" end="2"/>
                                            </p:txEl>
                                          </p:spTgt>
                                        </p:tgtEl>
                                      </p:cBhvr>
                                    </p:animEffect>
                                  </p:childTnLst>
                                </p:cTn>
                              </p:par>
                              <p:par>
                                <p:cTn id="36" presetID="12" presetClass="entr" presetSubtype="2"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 calcmode="lin" valueType="num">
                                      <p:cBhvr additive="base">
                                        <p:cTn id="38" dur="1000"/>
                                        <p:tgtEl>
                                          <p:spTgt spid="6">
                                            <p:txEl>
                                              <p:pRg st="2" end="2"/>
                                            </p:txEl>
                                          </p:spTgt>
                                        </p:tgtEl>
                                        <p:attrNameLst>
                                          <p:attrName>ppt_x</p:attrName>
                                        </p:attrNameLst>
                                      </p:cBhvr>
                                      <p:tavLst>
                                        <p:tav tm="0">
                                          <p:val>
                                            <p:strVal val="#ppt_x+#ppt_w*1.125000"/>
                                          </p:val>
                                        </p:tav>
                                        <p:tav tm="100000">
                                          <p:val>
                                            <p:strVal val="#ppt_x"/>
                                          </p:val>
                                        </p:tav>
                                      </p:tavLst>
                                    </p:anim>
                                    <p:animEffect transition="in" filter="wipe(left)">
                                      <p:cBhvr>
                                        <p:cTn id="39"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6" grpId="0" uiExpand="1"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TaskS</a:t>
            </a:r>
          </a:p>
        </p:txBody>
      </p:sp>
      <p:graphicFrame>
        <p:nvGraphicFramePr>
          <p:cNvPr id="6" name="Table 7">
            <a:extLst>
              <a:ext uri="{FF2B5EF4-FFF2-40B4-BE49-F238E27FC236}">
                <a16:creationId xmlns:a16="http://schemas.microsoft.com/office/drawing/2014/main" id="{BFF14A6B-CADA-A944-A7D4-4A7A5C4550E0}"/>
              </a:ext>
            </a:extLst>
          </p:cNvPr>
          <p:cNvGraphicFramePr>
            <a:graphicFrameLocks noGrp="1"/>
          </p:cNvGraphicFramePr>
          <p:nvPr>
            <p:ph sz="quarter" idx="13"/>
            <p:extLst>
              <p:ext uri="{D42A27DB-BD31-4B8C-83A1-F6EECF244321}">
                <p14:modId xmlns:p14="http://schemas.microsoft.com/office/powerpoint/2010/main" val="1087230414"/>
              </p:ext>
            </p:extLst>
          </p:nvPr>
        </p:nvGraphicFramePr>
        <p:xfrm>
          <a:off x="273219" y="1178860"/>
          <a:ext cx="11644311" cy="5092400"/>
        </p:xfrm>
        <a:graphic>
          <a:graphicData uri="http://schemas.openxmlformats.org/drawingml/2006/table">
            <a:tbl>
              <a:tblPr firstRow="1" bandRow="1">
                <a:tableStyleId>{5C22544A-7EE6-4342-B048-85BDC9FD1C3A}</a:tableStyleId>
              </a:tblPr>
              <a:tblGrid>
                <a:gridCol w="3914775">
                  <a:extLst>
                    <a:ext uri="{9D8B030D-6E8A-4147-A177-3AD203B41FA5}">
                      <a16:colId xmlns:a16="http://schemas.microsoft.com/office/drawing/2014/main" val="1793428814"/>
                    </a:ext>
                  </a:extLst>
                </a:gridCol>
                <a:gridCol w="1288256">
                  <a:extLst>
                    <a:ext uri="{9D8B030D-6E8A-4147-A177-3AD203B41FA5}">
                      <a16:colId xmlns:a16="http://schemas.microsoft.com/office/drawing/2014/main" val="2225660255"/>
                    </a:ext>
                  </a:extLst>
                </a:gridCol>
                <a:gridCol w="1288256">
                  <a:extLst>
                    <a:ext uri="{9D8B030D-6E8A-4147-A177-3AD203B41FA5}">
                      <a16:colId xmlns:a16="http://schemas.microsoft.com/office/drawing/2014/main" val="2712642376"/>
                    </a:ext>
                  </a:extLst>
                </a:gridCol>
                <a:gridCol w="1288256">
                  <a:extLst>
                    <a:ext uri="{9D8B030D-6E8A-4147-A177-3AD203B41FA5}">
                      <a16:colId xmlns:a16="http://schemas.microsoft.com/office/drawing/2014/main" val="328967784"/>
                    </a:ext>
                  </a:extLst>
                </a:gridCol>
                <a:gridCol w="1288256">
                  <a:extLst>
                    <a:ext uri="{9D8B030D-6E8A-4147-A177-3AD203B41FA5}">
                      <a16:colId xmlns:a16="http://schemas.microsoft.com/office/drawing/2014/main" val="2394318892"/>
                    </a:ext>
                  </a:extLst>
                </a:gridCol>
                <a:gridCol w="1288256">
                  <a:extLst>
                    <a:ext uri="{9D8B030D-6E8A-4147-A177-3AD203B41FA5}">
                      <a16:colId xmlns:a16="http://schemas.microsoft.com/office/drawing/2014/main" val="3324280974"/>
                    </a:ext>
                  </a:extLst>
                </a:gridCol>
                <a:gridCol w="1288256">
                  <a:extLst>
                    <a:ext uri="{9D8B030D-6E8A-4147-A177-3AD203B41FA5}">
                      <a16:colId xmlns:a16="http://schemas.microsoft.com/office/drawing/2014/main" val="1978925697"/>
                    </a:ext>
                  </a:extLst>
                </a:gridCol>
              </a:tblGrid>
              <a:tr h="328458">
                <a:tc>
                  <a:txBody>
                    <a:bodyPr/>
                    <a:lstStyle/>
                    <a:p>
                      <a:pPr algn="ctr"/>
                      <a:r>
                        <a:rPr lang="en-GB" dirty="0">
                          <a:solidFill>
                            <a:schemeClr val="tx1"/>
                          </a:solidFill>
                        </a:rPr>
                        <a:t>TASK</a:t>
                      </a:r>
                    </a:p>
                  </a:txBody>
                  <a:tcPr anchor="ctr">
                    <a:solidFill>
                      <a:srgbClr val="C750D2">
                        <a:alpha val="16372"/>
                      </a:srgbClr>
                    </a:solidFill>
                  </a:tcPr>
                </a:tc>
                <a:tc>
                  <a:txBody>
                    <a:bodyPr/>
                    <a:lstStyle/>
                    <a:p>
                      <a:pPr algn="ctr"/>
                      <a:r>
                        <a:rPr lang="en-GB" dirty="0">
                          <a:solidFill>
                            <a:schemeClr val="tx1"/>
                          </a:solidFill>
                          <a:latin typeface="+mj-lt"/>
                        </a:rPr>
                        <a:t>Chizu</a:t>
                      </a:r>
                    </a:p>
                  </a:txBody>
                  <a:tcPr anchor="ctr">
                    <a:solidFill>
                      <a:srgbClr val="C750D2">
                        <a:alpha val="16372"/>
                      </a:srgbClr>
                    </a:solidFill>
                  </a:tcPr>
                </a:tc>
                <a:tc>
                  <a:txBody>
                    <a:bodyPr/>
                    <a:lstStyle/>
                    <a:p>
                      <a:pPr algn="ctr"/>
                      <a:r>
                        <a:rPr lang="en-GB" dirty="0">
                          <a:solidFill>
                            <a:schemeClr val="tx1"/>
                          </a:solidFill>
                          <a:latin typeface="+mj-lt"/>
                        </a:rPr>
                        <a:t>Claire</a:t>
                      </a:r>
                    </a:p>
                  </a:txBody>
                  <a:tcPr anchor="ctr">
                    <a:solidFill>
                      <a:srgbClr val="C750D2">
                        <a:alpha val="16372"/>
                      </a:srgbClr>
                    </a:solidFill>
                  </a:tcPr>
                </a:tc>
                <a:tc>
                  <a:txBody>
                    <a:bodyPr/>
                    <a:lstStyle/>
                    <a:p>
                      <a:pPr algn="ctr"/>
                      <a:r>
                        <a:rPr lang="en-GB" dirty="0">
                          <a:solidFill>
                            <a:schemeClr val="tx1"/>
                          </a:solidFill>
                          <a:latin typeface="+mj-lt"/>
                        </a:rPr>
                        <a:t>Georgia</a:t>
                      </a:r>
                    </a:p>
                  </a:txBody>
                  <a:tcPr anchor="ctr">
                    <a:solidFill>
                      <a:srgbClr val="C750D2">
                        <a:alpha val="16372"/>
                      </a:srgbClr>
                    </a:solidFill>
                  </a:tcPr>
                </a:tc>
                <a:tc>
                  <a:txBody>
                    <a:bodyPr/>
                    <a:lstStyle/>
                    <a:p>
                      <a:pPr algn="ctr"/>
                      <a:r>
                        <a:rPr lang="en-GB" dirty="0">
                          <a:solidFill>
                            <a:schemeClr val="tx1"/>
                          </a:solidFill>
                          <a:latin typeface="+mj-lt"/>
                        </a:rPr>
                        <a:t>Nasian</a:t>
                      </a:r>
                    </a:p>
                  </a:txBody>
                  <a:tcPr anchor="ctr">
                    <a:solidFill>
                      <a:srgbClr val="C750D2">
                        <a:alpha val="16372"/>
                      </a:srgbClr>
                    </a:solidFill>
                  </a:tcPr>
                </a:tc>
                <a:tc>
                  <a:txBody>
                    <a:bodyPr/>
                    <a:lstStyle/>
                    <a:p>
                      <a:pPr algn="ctr"/>
                      <a:r>
                        <a:rPr lang="en-GB" dirty="0">
                          <a:solidFill>
                            <a:schemeClr val="tx1"/>
                          </a:solidFill>
                          <a:latin typeface="+mj-lt"/>
                        </a:rPr>
                        <a:t>Nikita</a:t>
                      </a:r>
                    </a:p>
                  </a:txBody>
                  <a:tcPr anchor="ctr">
                    <a:solidFill>
                      <a:srgbClr val="C750D2">
                        <a:alpha val="16372"/>
                      </a:srgbClr>
                    </a:solidFill>
                  </a:tcPr>
                </a:tc>
                <a:tc>
                  <a:txBody>
                    <a:bodyPr/>
                    <a:lstStyle/>
                    <a:p>
                      <a:pPr algn="ctr"/>
                      <a:r>
                        <a:rPr lang="en-GB" dirty="0">
                          <a:solidFill>
                            <a:schemeClr val="tx1"/>
                          </a:solidFill>
                          <a:latin typeface="+mj-lt"/>
                        </a:rPr>
                        <a:t>Sophie</a:t>
                      </a:r>
                    </a:p>
                  </a:txBody>
                  <a:tcPr anchor="ctr">
                    <a:solidFill>
                      <a:srgbClr val="C750D2">
                        <a:alpha val="16372"/>
                      </a:srgbClr>
                    </a:solidFill>
                  </a:tcPr>
                </a:tc>
                <a:extLst>
                  <a:ext uri="{0D108BD9-81ED-4DB2-BD59-A6C34878D82A}">
                    <a16:rowId xmlns:a16="http://schemas.microsoft.com/office/drawing/2014/main" val="852753780"/>
                  </a:ext>
                </a:extLst>
              </a:tr>
              <a:tr h="420220">
                <a:tc>
                  <a:txBody>
                    <a:bodyPr/>
                    <a:lstStyle/>
                    <a:p>
                      <a:r>
                        <a:rPr lang="en-GB" dirty="0">
                          <a:effectLst/>
                        </a:rPr>
                        <a:t>Products DB (Cosmo-OBF)</a:t>
                      </a:r>
                    </a:p>
                  </a:txBody>
                  <a:tcPr marL="123825" marR="123825" marT="57150" marB="57150" anchor="ctr">
                    <a:solidFill>
                      <a:schemeClr val="accent6">
                        <a:alpha val="11862"/>
                      </a:schemeClr>
                    </a:solidFill>
                  </a:tcPr>
                </a:tc>
                <a:tc>
                  <a:txBody>
                    <a:bodyPr/>
                    <a:lstStyle/>
                    <a:p>
                      <a:pPr algn="ctr"/>
                      <a:r>
                        <a:rPr lang="en-GB">
                          <a:effectLst/>
                        </a:rPr>
                        <a:t>X</a:t>
                      </a: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2">
                        <a:alpha val="11862"/>
                      </a:schemeClr>
                    </a:solidFill>
                  </a:tcPr>
                </a:tc>
                <a:extLst>
                  <a:ext uri="{0D108BD9-81ED-4DB2-BD59-A6C34878D82A}">
                    <a16:rowId xmlns:a16="http://schemas.microsoft.com/office/drawing/2014/main" val="3088442635"/>
                  </a:ext>
                </a:extLst>
              </a:tr>
              <a:tr h="348986">
                <a:tc>
                  <a:txBody>
                    <a:bodyPr/>
                    <a:lstStyle/>
                    <a:p>
                      <a:r>
                        <a:rPr lang="en-GB">
                          <a:effectLst/>
                        </a:rPr>
                        <a:t>Users &amp; Wishlist DB</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2792801918"/>
                  </a:ext>
                </a:extLst>
              </a:tr>
              <a:tr h="348986">
                <a:tc>
                  <a:txBody>
                    <a:bodyPr/>
                    <a:lstStyle/>
                    <a:p>
                      <a:r>
                        <a:rPr lang="en-GB">
                          <a:effectLst/>
                        </a:rPr>
                        <a:t>Products DB_Utils &amp; Config</a:t>
                      </a: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2239361718"/>
                  </a:ext>
                </a:extLst>
              </a:tr>
              <a:tr h="348986">
                <a:tc>
                  <a:txBody>
                    <a:bodyPr/>
                    <a:lstStyle/>
                    <a:p>
                      <a:r>
                        <a:rPr lang="en-GB">
                          <a:effectLst/>
                        </a:rPr>
                        <a:t>Users DB_Utils &amp; Config</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1892203460"/>
                  </a:ext>
                </a:extLst>
              </a:tr>
              <a:tr h="420220">
                <a:tc>
                  <a:txBody>
                    <a:bodyPr/>
                    <a:lstStyle/>
                    <a:p>
                      <a:r>
                        <a:rPr lang="en-GB">
                          <a:effectLst/>
                        </a:rPr>
                        <a:t>Wishlist DB_Utils &amp; Config</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2251028785"/>
                  </a:ext>
                </a:extLst>
              </a:tr>
              <a:tr h="348986">
                <a:tc>
                  <a:txBody>
                    <a:bodyPr/>
                    <a:lstStyle/>
                    <a:p>
                      <a:r>
                        <a:rPr lang="en-GB">
                          <a:effectLst/>
                        </a:rPr>
                        <a:t>Products API</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2">
                        <a:alpha val="11862"/>
                      </a:schemeClr>
                    </a:solidFill>
                  </a:tcPr>
                </a:tc>
                <a:extLst>
                  <a:ext uri="{0D108BD9-81ED-4DB2-BD59-A6C34878D82A}">
                    <a16:rowId xmlns:a16="http://schemas.microsoft.com/office/drawing/2014/main" val="2425586466"/>
                  </a:ext>
                </a:extLst>
              </a:tr>
              <a:tr h="348986">
                <a:tc>
                  <a:txBody>
                    <a:bodyPr/>
                    <a:lstStyle/>
                    <a:p>
                      <a:r>
                        <a:rPr lang="en-GB">
                          <a:effectLst/>
                        </a:rPr>
                        <a:t>Users &amp; Wishlist API</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3229786865"/>
                  </a:ext>
                </a:extLst>
              </a:tr>
              <a:tr h="348986">
                <a:tc>
                  <a:txBody>
                    <a:bodyPr/>
                    <a:lstStyle/>
                    <a:p>
                      <a:r>
                        <a:rPr lang="en-GB">
                          <a:effectLst/>
                        </a:rPr>
                        <a:t>Tests</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2">
                        <a:alpha val="11862"/>
                      </a:schemeClr>
                    </a:solidFill>
                  </a:tcPr>
                </a:tc>
                <a:extLst>
                  <a:ext uri="{0D108BD9-81ED-4DB2-BD59-A6C34878D82A}">
                    <a16:rowId xmlns:a16="http://schemas.microsoft.com/office/drawing/2014/main" val="1193579607"/>
                  </a:ext>
                </a:extLst>
              </a:tr>
              <a:tr h="348986">
                <a:tc>
                  <a:txBody>
                    <a:bodyPr/>
                    <a:lstStyle/>
                    <a:p>
                      <a:r>
                        <a:rPr lang="en-GB" dirty="0">
                          <a:effectLst/>
                        </a:rPr>
                        <a:t>Backend Main (mock Front End for tests)</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943681013"/>
                  </a:ext>
                </a:extLst>
              </a:tr>
              <a:tr h="348986">
                <a:tc>
                  <a:txBody>
                    <a:bodyPr/>
                    <a:lstStyle/>
                    <a:p>
                      <a:r>
                        <a:rPr lang="en-GB" dirty="0">
                          <a:effectLst/>
                        </a:rPr>
                        <a:t>Front End Web UI</a:t>
                      </a:r>
                    </a:p>
                  </a:txBody>
                  <a:tcPr marL="123825" marR="123825" marT="57150" marB="57150" anchor="ctr">
                    <a:solidFill>
                      <a:schemeClr val="accent6">
                        <a:alpha val="11862"/>
                      </a:schemeClr>
                    </a:solidFill>
                  </a:tcPr>
                </a:tc>
                <a:tc>
                  <a:txBody>
                    <a:bodyPr/>
                    <a:lstStyle/>
                    <a:p>
                      <a:pPr algn="ctr"/>
                      <a:r>
                        <a:rPr lang="en-GB" dirty="0">
                          <a:effectLst/>
                        </a:rPr>
                        <a:t>XXXX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3805241510"/>
                  </a:ext>
                </a:extLst>
              </a:tr>
              <a:tr h="348986">
                <a:tc>
                  <a:txBody>
                    <a:bodyPr/>
                    <a:lstStyle/>
                    <a:p>
                      <a:r>
                        <a:rPr lang="en-GB" dirty="0">
                          <a:effectLst/>
                        </a:rPr>
                        <a:t>Merging App</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2481565298"/>
                  </a:ext>
                </a:extLst>
              </a:tr>
              <a:tr h="348986">
                <a:tc>
                  <a:txBody>
                    <a:bodyPr/>
                    <a:lstStyle/>
                    <a:p>
                      <a:r>
                        <a:rPr lang="en-GB" dirty="0">
                          <a:effectLst/>
                        </a:rPr>
                        <a:t>Documentation &amp; Presentation</a:t>
                      </a: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r>
                        <a:rPr lang="en-GB" dirty="0">
                          <a:effectLst/>
                        </a:rPr>
                        <a:t>XXXX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2">
                        <a:alpha val="11862"/>
                      </a:schemeClr>
                    </a:solidFill>
                  </a:tcPr>
                </a:tc>
                <a:extLst>
                  <a:ext uri="{0D108BD9-81ED-4DB2-BD59-A6C34878D82A}">
                    <a16:rowId xmlns:a16="http://schemas.microsoft.com/office/drawing/2014/main" val="1521661887"/>
                  </a:ext>
                </a:extLst>
              </a:tr>
            </a:tbl>
          </a:graphicData>
        </a:graphic>
      </p:graphicFrame>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9" name="Title 1">
            <a:extLst>
              <a:ext uri="{FF2B5EF4-FFF2-40B4-BE49-F238E27FC236}">
                <a16:creationId xmlns:a16="http://schemas.microsoft.com/office/drawing/2014/main" id="{FA16840B-8C22-9047-9F28-9F6D2C5A89F0}"/>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Cookies</a:t>
            </a:r>
          </a:p>
        </p:txBody>
      </p:sp>
    </p:spTree>
    <p:extLst>
      <p:ext uri="{BB962C8B-B14F-4D97-AF65-F5344CB8AC3E}">
        <p14:creationId xmlns:p14="http://schemas.microsoft.com/office/powerpoint/2010/main" val="4227569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To be continued…</a:t>
            </a:r>
          </a:p>
        </p:txBody>
      </p:sp>
      <p:sp>
        <p:nvSpPr>
          <p:cNvPr id="4" name="Content Placeholder 3">
            <a:extLst>
              <a:ext uri="{FF2B5EF4-FFF2-40B4-BE49-F238E27FC236}">
                <a16:creationId xmlns:a16="http://schemas.microsoft.com/office/drawing/2014/main" id="{AA31DB84-051E-C646-B97E-E115C9A2B74D}"/>
              </a:ext>
            </a:extLst>
          </p:cNvPr>
          <p:cNvSpPr>
            <a:spLocks noGrp="1"/>
          </p:cNvSpPr>
          <p:nvPr>
            <p:ph sz="quarter" idx="13"/>
          </p:nvPr>
        </p:nvSpPr>
        <p:spPr>
          <a:xfrm>
            <a:off x="913774" y="1086930"/>
            <a:ext cx="10363826" cy="4704270"/>
          </a:xfrm>
        </p:spPr>
        <p:txBody>
          <a:bodyPr>
            <a:normAutofit fontScale="92500"/>
          </a:bodyPr>
          <a:lstStyle/>
          <a:p>
            <a:pPr marL="0" indent="0">
              <a:buNone/>
            </a:pPr>
            <a:r>
              <a:rPr lang="en-GB" b="1" dirty="0"/>
              <a:t>NEXT STEP: Deploy Cosmo </a:t>
            </a:r>
            <a:r>
              <a:rPr lang="en-GB" b="1" dirty="0">
                <a:solidFill>
                  <a:srgbClr val="7030A0"/>
                </a:solidFill>
              </a:rPr>
              <a:t>Online</a:t>
            </a:r>
            <a:r>
              <a:rPr lang="en-GB" b="1" dirty="0"/>
              <a:t>!</a:t>
            </a:r>
          </a:p>
          <a:p>
            <a:pPr marL="0" indent="0">
              <a:buNone/>
            </a:pPr>
            <a:r>
              <a:rPr lang="en-GB" b="1" dirty="0"/>
              <a:t>+</a:t>
            </a:r>
          </a:p>
          <a:p>
            <a:pPr marL="0" indent="0">
              <a:buNone/>
            </a:pPr>
            <a:r>
              <a:rPr lang="en-GB" b="1" dirty="0"/>
              <a:t>User Stories to be completed later</a:t>
            </a:r>
            <a:endParaRPr lang="en-GB" dirty="0"/>
          </a:p>
          <a:p>
            <a:pPr lvl="0"/>
            <a:r>
              <a:rPr lang="en-GB" dirty="0"/>
              <a:t>I would like to have a </a:t>
            </a:r>
            <a:r>
              <a:rPr lang="en-GB" b="1" dirty="0">
                <a:solidFill>
                  <a:srgbClr val="7030A0"/>
                </a:solidFill>
              </a:rPr>
              <a:t>password</a:t>
            </a:r>
            <a:r>
              <a:rPr lang="en-GB" dirty="0"/>
              <a:t> so no one else can access my account</a:t>
            </a:r>
          </a:p>
          <a:p>
            <a:pPr lvl="0"/>
            <a:r>
              <a:rPr lang="en-GB" dirty="0"/>
              <a:t>I would like to </a:t>
            </a:r>
            <a:r>
              <a:rPr lang="en-GB" dirty="0">
                <a:solidFill>
                  <a:srgbClr val="7030A0"/>
                </a:solidFill>
              </a:rPr>
              <a:t>[know where to purchase]</a:t>
            </a:r>
            <a:r>
              <a:rPr lang="en-GB" dirty="0"/>
              <a:t> the products I select</a:t>
            </a:r>
          </a:p>
          <a:p>
            <a:pPr lvl="0"/>
            <a:r>
              <a:rPr lang="en-GB" dirty="0"/>
              <a:t>I live in </a:t>
            </a:r>
            <a:r>
              <a:rPr lang="en-GB" dirty="0">
                <a:solidFill>
                  <a:srgbClr val="7030A0"/>
                </a:solidFill>
              </a:rPr>
              <a:t>[London], </a:t>
            </a:r>
            <a:r>
              <a:rPr lang="en-GB" dirty="0"/>
              <a:t>I would like to only get results from </a:t>
            </a:r>
            <a:r>
              <a:rPr lang="en-GB" dirty="0">
                <a:solidFill>
                  <a:srgbClr val="7030A0"/>
                </a:solidFill>
              </a:rPr>
              <a:t>[UK] </a:t>
            </a:r>
            <a:r>
              <a:rPr lang="en-GB" dirty="0"/>
              <a:t>stores</a:t>
            </a:r>
          </a:p>
          <a:p>
            <a:pPr lvl="0"/>
            <a:r>
              <a:rPr lang="en-GB" dirty="0"/>
              <a:t>I want to avoid products sold in </a:t>
            </a:r>
            <a:r>
              <a:rPr lang="en-GB" dirty="0">
                <a:solidFill>
                  <a:srgbClr val="7030A0"/>
                </a:solidFill>
              </a:rPr>
              <a:t>[a certain country]</a:t>
            </a:r>
          </a:p>
          <a:p>
            <a:pPr lvl="0"/>
            <a:r>
              <a:rPr lang="en-GB" dirty="0"/>
              <a:t>I am only looking for </a:t>
            </a:r>
            <a:r>
              <a:rPr lang="en-GB" dirty="0">
                <a:solidFill>
                  <a:srgbClr val="7030A0"/>
                </a:solidFill>
              </a:rPr>
              <a:t>[vegan] </a:t>
            </a:r>
            <a:r>
              <a:rPr lang="en-GB" dirty="0"/>
              <a:t>products</a:t>
            </a:r>
          </a:p>
          <a:p>
            <a:r>
              <a:rPr lang="en-GB" dirty="0"/>
              <a:t>As a fanatic of </a:t>
            </a:r>
            <a:r>
              <a:rPr lang="en-GB" dirty="0">
                <a:solidFill>
                  <a:srgbClr val="7030A0"/>
                </a:solidFill>
              </a:rPr>
              <a:t>[product W] </a:t>
            </a:r>
            <a:r>
              <a:rPr lang="en-GB" dirty="0"/>
              <a:t>which has been discontinued, I want to find </a:t>
            </a:r>
            <a:r>
              <a:rPr lang="en-GB" dirty="0">
                <a:solidFill>
                  <a:srgbClr val="7030A0"/>
                </a:solidFill>
              </a:rPr>
              <a:t>[something as </a:t>
            </a:r>
            <a:r>
              <a:rPr lang="en-GB" b="1" dirty="0">
                <a:solidFill>
                  <a:srgbClr val="7030A0"/>
                </a:solidFill>
              </a:rPr>
              <a:t>SIMILAR</a:t>
            </a:r>
            <a:r>
              <a:rPr lang="en-GB" dirty="0">
                <a:solidFill>
                  <a:srgbClr val="7030A0"/>
                </a:solidFill>
              </a:rPr>
              <a:t> as possible ingredient-wise]</a:t>
            </a:r>
            <a:r>
              <a:rPr lang="en-GB" dirty="0"/>
              <a:t>, so I can resume my normal hair routine ASAP</a:t>
            </a:r>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5" name="Title 1">
            <a:extLst>
              <a:ext uri="{FF2B5EF4-FFF2-40B4-BE49-F238E27FC236}">
                <a16:creationId xmlns:a16="http://schemas.microsoft.com/office/drawing/2014/main" id="{8C755716-EF7D-DE4E-927D-4B2376401587}"/>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Cookies</a:t>
            </a:r>
          </a:p>
        </p:txBody>
      </p:sp>
      <p:pic>
        <p:nvPicPr>
          <p:cNvPr id="6" name="Picture 5">
            <a:extLst>
              <a:ext uri="{FF2B5EF4-FFF2-40B4-BE49-F238E27FC236}">
                <a16:creationId xmlns:a16="http://schemas.microsoft.com/office/drawing/2014/main" id="{4062CB3D-6A26-964E-971E-5B0F6039E9F0}"/>
              </a:ext>
            </a:extLst>
          </p:cNvPr>
          <p:cNvPicPr>
            <a:picLocks noChangeAspect="1"/>
          </p:cNvPicPr>
          <p:nvPr/>
        </p:nvPicPr>
        <p:blipFill>
          <a:blip r:embed="rId3">
            <a:duotone>
              <a:schemeClr val="accent2">
                <a:shade val="45000"/>
                <a:satMod val="135000"/>
              </a:schemeClr>
              <a:prstClr val="white"/>
            </a:duotone>
            <a:alphaModFix amt="80000"/>
            <a:extLst>
              <a:ext uri="{BEBA8EAE-BF5A-486C-A8C5-ECC9F3942E4B}">
                <a14:imgProps xmlns:a14="http://schemas.microsoft.com/office/drawing/2010/main">
                  <a14:imgLayer r:embed="rId4">
                    <a14:imgEffect>
                      <a14:sharpenSoften amount="-24000"/>
                    </a14:imgEffect>
                    <a14:imgEffect>
                      <a14:colorTemperature colorTemp="6353"/>
                    </a14:imgEffect>
                    <a14:imgEffect>
                      <a14:saturation sat="400000"/>
                    </a14:imgEffect>
                    <a14:imgEffect>
                      <a14:brightnessContrast bright="-40000" contrast="40000"/>
                    </a14:imgEffect>
                  </a14:imgLayer>
                </a14:imgProps>
              </a:ext>
            </a:extLst>
          </a:blip>
          <a:stretch>
            <a:fillRect/>
          </a:stretch>
        </p:blipFill>
        <p:spPr>
          <a:xfrm>
            <a:off x="5528758" y="1066800"/>
            <a:ext cx="1133231" cy="1133231"/>
          </a:xfrm>
          <a:prstGeom prst="rect">
            <a:avLst/>
          </a:prstGeom>
        </p:spPr>
      </p:pic>
      <p:pic>
        <p:nvPicPr>
          <p:cNvPr id="10" name="Picture 9">
            <a:extLst>
              <a:ext uri="{FF2B5EF4-FFF2-40B4-BE49-F238E27FC236}">
                <a16:creationId xmlns:a16="http://schemas.microsoft.com/office/drawing/2014/main" id="{06D84091-EADC-4544-ADDF-9C28BD7391D1}"/>
              </a:ext>
            </a:extLst>
          </p:cNvPr>
          <p:cNvPicPr>
            <a:picLocks noChangeAspect="1"/>
          </p:cNvPicPr>
          <p:nvPr/>
        </p:nvPicPr>
        <p:blipFill rotWithShape="1">
          <a:blip r:embed="rId5">
            <a:duotone>
              <a:schemeClr val="accent2">
                <a:shade val="45000"/>
                <a:satMod val="135000"/>
              </a:schemeClr>
              <a:prstClr val="white"/>
            </a:duotone>
            <a:alphaModFix amt="80000"/>
          </a:blip>
          <a:srcRect l="5607" t="9466" r="10845" b="10709"/>
          <a:stretch/>
        </p:blipFill>
        <p:spPr>
          <a:xfrm>
            <a:off x="10143115" y="3307255"/>
            <a:ext cx="1133858" cy="1083341"/>
          </a:xfrm>
          <a:prstGeom prst="rect">
            <a:avLst/>
          </a:prstGeom>
        </p:spPr>
      </p:pic>
      <p:pic>
        <p:nvPicPr>
          <p:cNvPr id="12" name="Picture 11">
            <a:extLst>
              <a:ext uri="{FF2B5EF4-FFF2-40B4-BE49-F238E27FC236}">
                <a16:creationId xmlns:a16="http://schemas.microsoft.com/office/drawing/2014/main" id="{959B503E-85C0-6547-B391-94C6F8FDFD1C}"/>
              </a:ext>
            </a:extLst>
          </p:cNvPr>
          <p:cNvPicPr>
            <a:picLocks noChangeAspect="1"/>
          </p:cNvPicPr>
          <p:nvPr/>
        </p:nvPicPr>
        <p:blipFill rotWithShape="1">
          <a:blip r:embed="rId6">
            <a:duotone>
              <a:schemeClr val="accent2">
                <a:shade val="45000"/>
                <a:satMod val="135000"/>
              </a:schemeClr>
              <a:prstClr val="white"/>
            </a:duotone>
            <a:alphaModFix amt="80000"/>
          </a:blip>
          <a:srcRect t="25183" b="25184"/>
          <a:stretch/>
        </p:blipFill>
        <p:spPr>
          <a:xfrm>
            <a:off x="10143742" y="2427543"/>
            <a:ext cx="1133231" cy="562450"/>
          </a:xfrm>
          <a:prstGeom prst="rect">
            <a:avLst/>
          </a:prstGeom>
        </p:spPr>
      </p:pic>
    </p:spTree>
    <p:extLst>
      <p:ext uri="{BB962C8B-B14F-4D97-AF65-F5344CB8AC3E}">
        <p14:creationId xmlns:p14="http://schemas.microsoft.com/office/powerpoint/2010/main" val="114318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2" presetClass="entr" presetSubtype="2"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par>
                          <p:cTn id="18" fill="hold">
                            <p:stCondLst>
                              <p:cond delay="0"/>
                            </p:stCondLst>
                            <p:childTnLst>
                              <p:par>
                                <p:cTn id="19" presetID="12" presetClass="entr" presetSubtype="2"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10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22" dur="1000"/>
                                        <p:tgtEl>
                                          <p:spTgt spid="4">
                                            <p:txEl>
                                              <p:pRg st="2" end="2"/>
                                            </p:txEl>
                                          </p:spTgt>
                                        </p:tgtEl>
                                      </p:cBhvr>
                                    </p:animEffect>
                                  </p:childTnLst>
                                </p:cTn>
                              </p:par>
                            </p:childTnLst>
                          </p:cTn>
                        </p:par>
                        <p:par>
                          <p:cTn id="23" fill="hold">
                            <p:stCondLst>
                              <p:cond delay="1000"/>
                            </p:stCondLst>
                            <p:childTnLst>
                              <p:par>
                                <p:cTn id="24" presetID="12" presetClass="entr" presetSubtype="2" fill="hold" grpId="0"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10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27" dur="1000"/>
                                        <p:tgtEl>
                                          <p:spTgt spid="4">
                                            <p:txEl>
                                              <p:pRg st="3" end="3"/>
                                            </p:txEl>
                                          </p:spTgt>
                                        </p:tgtEl>
                                      </p:cBhvr>
                                    </p:animEffect>
                                  </p:childTnLst>
                                </p:cTn>
                              </p:par>
                            </p:childTnLst>
                          </p:cTn>
                        </p:par>
                        <p:par>
                          <p:cTn id="28" fill="hold">
                            <p:stCondLst>
                              <p:cond delay="2000"/>
                            </p:stCondLst>
                            <p:childTnLst>
                              <p:par>
                                <p:cTn id="29" presetID="12" presetClass="entr" presetSubtype="2"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ppt_x</p:attrName>
                                        </p:attrNameLst>
                                      </p:cBhvr>
                                      <p:tavLst>
                                        <p:tav tm="0">
                                          <p:val>
                                            <p:strVal val="#ppt_x+#ppt_w*1.125000"/>
                                          </p:val>
                                        </p:tav>
                                        <p:tav tm="100000">
                                          <p:val>
                                            <p:strVal val="#ppt_x"/>
                                          </p:val>
                                        </p:tav>
                                      </p:tavLst>
                                    </p:anim>
                                    <p:animEffect transition="in" filter="wipe(left)">
                                      <p:cBhvr>
                                        <p:cTn id="32" dur="500"/>
                                        <p:tgtEl>
                                          <p:spTgt spid="12"/>
                                        </p:tgtEl>
                                      </p:cBhvr>
                                    </p:animEffect>
                                  </p:childTnLst>
                                </p:cTn>
                              </p:par>
                            </p:childTnLst>
                          </p:cTn>
                        </p:par>
                        <p:par>
                          <p:cTn id="33" fill="hold">
                            <p:stCondLst>
                              <p:cond delay="2500"/>
                            </p:stCondLst>
                            <p:childTnLst>
                              <p:par>
                                <p:cTn id="34" presetID="12" presetClass="entr" presetSubtype="2" fill="hold" grpId="0"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10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37" dur="1000"/>
                                        <p:tgtEl>
                                          <p:spTgt spid="4">
                                            <p:txEl>
                                              <p:pRg st="4" end="4"/>
                                            </p:txEl>
                                          </p:spTgt>
                                        </p:tgtEl>
                                      </p:cBhvr>
                                    </p:animEffect>
                                  </p:childTnLst>
                                </p:cTn>
                              </p:par>
                            </p:childTnLst>
                          </p:cTn>
                        </p:par>
                        <p:par>
                          <p:cTn id="38" fill="hold">
                            <p:stCondLst>
                              <p:cond delay="3500"/>
                            </p:stCondLst>
                            <p:childTnLst>
                              <p:par>
                                <p:cTn id="39" presetID="12" presetClass="entr" presetSubtype="2" fill="hold" grpId="0" nodeType="after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 calcmode="lin" valueType="num">
                                      <p:cBhvr additive="base">
                                        <p:cTn id="41" dur="1000"/>
                                        <p:tgtEl>
                                          <p:spTgt spid="4">
                                            <p:txEl>
                                              <p:pRg st="5" end="5"/>
                                            </p:txEl>
                                          </p:spTgt>
                                        </p:tgtEl>
                                        <p:attrNameLst>
                                          <p:attrName>ppt_x</p:attrName>
                                        </p:attrNameLst>
                                      </p:cBhvr>
                                      <p:tavLst>
                                        <p:tav tm="0">
                                          <p:val>
                                            <p:strVal val="#ppt_x+#ppt_w*1.125000"/>
                                          </p:val>
                                        </p:tav>
                                        <p:tav tm="100000">
                                          <p:val>
                                            <p:strVal val="#ppt_x"/>
                                          </p:val>
                                        </p:tav>
                                      </p:tavLst>
                                    </p:anim>
                                    <p:animEffect transition="in" filter="wipe(left)">
                                      <p:cBhvr>
                                        <p:cTn id="42" dur="1000"/>
                                        <p:tgtEl>
                                          <p:spTgt spid="4">
                                            <p:txEl>
                                              <p:pRg st="5" end="5"/>
                                            </p:txEl>
                                          </p:spTgt>
                                        </p:tgtEl>
                                      </p:cBhvr>
                                    </p:animEffect>
                                  </p:childTnLst>
                                </p:cTn>
                              </p:par>
                            </p:childTnLst>
                          </p:cTn>
                        </p:par>
                        <p:par>
                          <p:cTn id="43" fill="hold">
                            <p:stCondLst>
                              <p:cond delay="4500"/>
                            </p:stCondLst>
                            <p:childTnLst>
                              <p:par>
                                <p:cTn id="44" presetID="12" presetClass="entr" presetSubtype="2"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ppt_x</p:attrName>
                                        </p:attrNameLst>
                                      </p:cBhvr>
                                      <p:tavLst>
                                        <p:tav tm="0">
                                          <p:val>
                                            <p:strVal val="#ppt_x+#ppt_w*1.125000"/>
                                          </p:val>
                                        </p:tav>
                                        <p:tav tm="100000">
                                          <p:val>
                                            <p:strVal val="#ppt_x"/>
                                          </p:val>
                                        </p:tav>
                                      </p:tavLst>
                                    </p:anim>
                                    <p:animEffect transition="in" filter="wipe(left)">
                                      <p:cBhvr>
                                        <p:cTn id="47" dur="500"/>
                                        <p:tgtEl>
                                          <p:spTgt spid="10"/>
                                        </p:tgtEl>
                                      </p:cBhvr>
                                    </p:animEffect>
                                  </p:childTnLst>
                                </p:cTn>
                              </p:par>
                            </p:childTnLst>
                          </p:cTn>
                        </p:par>
                        <p:par>
                          <p:cTn id="48" fill="hold">
                            <p:stCondLst>
                              <p:cond delay="5000"/>
                            </p:stCondLst>
                            <p:childTnLst>
                              <p:par>
                                <p:cTn id="49" presetID="12" presetClass="entr" presetSubtype="2" fill="hold" grpId="0" nodeType="after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 calcmode="lin" valueType="num">
                                      <p:cBhvr additive="base">
                                        <p:cTn id="51" dur="1000"/>
                                        <p:tgtEl>
                                          <p:spTgt spid="4">
                                            <p:txEl>
                                              <p:pRg st="6" end="6"/>
                                            </p:txEl>
                                          </p:spTgt>
                                        </p:tgtEl>
                                        <p:attrNameLst>
                                          <p:attrName>ppt_x</p:attrName>
                                        </p:attrNameLst>
                                      </p:cBhvr>
                                      <p:tavLst>
                                        <p:tav tm="0">
                                          <p:val>
                                            <p:strVal val="#ppt_x+#ppt_w*1.125000"/>
                                          </p:val>
                                        </p:tav>
                                        <p:tav tm="100000">
                                          <p:val>
                                            <p:strVal val="#ppt_x"/>
                                          </p:val>
                                        </p:tav>
                                      </p:tavLst>
                                    </p:anim>
                                    <p:animEffect transition="in" filter="wipe(left)">
                                      <p:cBhvr>
                                        <p:cTn id="52" dur="1000"/>
                                        <p:tgtEl>
                                          <p:spTgt spid="4">
                                            <p:txEl>
                                              <p:pRg st="6" end="6"/>
                                            </p:txEl>
                                          </p:spTgt>
                                        </p:tgtEl>
                                      </p:cBhvr>
                                    </p:animEffect>
                                  </p:childTnLst>
                                </p:cTn>
                              </p:par>
                            </p:childTnLst>
                          </p:cTn>
                        </p:par>
                        <p:par>
                          <p:cTn id="53" fill="hold">
                            <p:stCondLst>
                              <p:cond delay="6000"/>
                            </p:stCondLst>
                            <p:childTnLst>
                              <p:par>
                                <p:cTn id="54" presetID="12" presetClass="entr" presetSubtype="2" fill="hold" grpId="0" nodeType="after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 calcmode="lin" valueType="num">
                                      <p:cBhvr additive="base">
                                        <p:cTn id="56" dur="1000"/>
                                        <p:tgtEl>
                                          <p:spTgt spid="4">
                                            <p:txEl>
                                              <p:pRg st="7" end="7"/>
                                            </p:txEl>
                                          </p:spTgt>
                                        </p:tgtEl>
                                        <p:attrNameLst>
                                          <p:attrName>ppt_x</p:attrName>
                                        </p:attrNameLst>
                                      </p:cBhvr>
                                      <p:tavLst>
                                        <p:tav tm="0">
                                          <p:val>
                                            <p:strVal val="#ppt_x+#ppt_w*1.125000"/>
                                          </p:val>
                                        </p:tav>
                                        <p:tav tm="100000">
                                          <p:val>
                                            <p:strVal val="#ppt_x"/>
                                          </p:val>
                                        </p:tav>
                                      </p:tavLst>
                                    </p:anim>
                                    <p:animEffect transition="in" filter="wipe(left)">
                                      <p:cBhvr>
                                        <p:cTn id="57" dur="1000"/>
                                        <p:tgtEl>
                                          <p:spTgt spid="4">
                                            <p:txEl>
                                              <p:pRg st="7" end="7"/>
                                            </p:txEl>
                                          </p:spTgt>
                                        </p:tgtEl>
                                      </p:cBhvr>
                                    </p:animEffect>
                                  </p:childTnLst>
                                </p:cTn>
                              </p:par>
                            </p:childTnLst>
                          </p:cTn>
                        </p:par>
                        <p:par>
                          <p:cTn id="58" fill="hold">
                            <p:stCondLst>
                              <p:cond delay="7000"/>
                            </p:stCondLst>
                            <p:childTnLst>
                              <p:par>
                                <p:cTn id="59" presetID="12" presetClass="entr" presetSubtype="2" fill="hold" grpId="0" nodeType="after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 calcmode="lin" valueType="num">
                                      <p:cBhvr additive="base">
                                        <p:cTn id="61" dur="1000"/>
                                        <p:tgtEl>
                                          <p:spTgt spid="4">
                                            <p:txEl>
                                              <p:pRg st="8" end="8"/>
                                            </p:txEl>
                                          </p:spTgt>
                                        </p:tgtEl>
                                        <p:attrNameLst>
                                          <p:attrName>ppt_x</p:attrName>
                                        </p:attrNameLst>
                                      </p:cBhvr>
                                      <p:tavLst>
                                        <p:tav tm="0">
                                          <p:val>
                                            <p:strVal val="#ppt_x+#ppt_w*1.125000"/>
                                          </p:val>
                                        </p:tav>
                                        <p:tav tm="100000">
                                          <p:val>
                                            <p:strVal val="#ppt_x"/>
                                          </p:val>
                                        </p:tav>
                                      </p:tavLst>
                                    </p:anim>
                                    <p:animEffect transition="in" filter="wipe(left)">
                                      <p:cBhvr>
                                        <p:cTn id="62" dur="1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pic>
        <p:nvPicPr>
          <p:cNvPr id="20" name="Picture 19">
            <a:extLst>
              <a:ext uri="{FF2B5EF4-FFF2-40B4-BE49-F238E27FC236}">
                <a16:creationId xmlns:a16="http://schemas.microsoft.com/office/drawing/2014/main" id="{89BCFFB4-4F5D-0549-B6B0-AF7E9B9E2363}"/>
              </a:ext>
            </a:extLst>
          </p:cNvPr>
          <p:cNvPicPr>
            <a:picLocks noChangeAspect="1"/>
          </p:cNvPicPr>
          <p:nvPr/>
        </p:nvPicPr>
        <p:blipFill rotWithShape="1">
          <a:blip r:embed="rId3">
            <a:alphaModFix amt="22000"/>
            <a:extLst>
              <a:ext uri="{BEBA8EAE-BF5A-486C-A8C5-ECC9F3942E4B}">
                <a14:imgProps xmlns:a14="http://schemas.microsoft.com/office/drawing/2010/main">
                  <a14:imgLayer r:embed="rId4">
                    <a14:imgEffect>
                      <a14:colorTemperature colorTemp="3704"/>
                    </a14:imgEffect>
                    <a14:imgEffect>
                      <a14:saturation sat="191000"/>
                    </a14:imgEffect>
                  </a14:imgLayer>
                </a14:imgProps>
              </a:ext>
            </a:extLst>
          </a:blip>
          <a:srcRect l="67453" t="38719" b="28159"/>
          <a:stretch/>
        </p:blipFill>
        <p:spPr>
          <a:xfrm rot="14850809">
            <a:off x="4637531" y="2567887"/>
            <a:ext cx="1490015" cy="1516344"/>
          </a:xfrm>
          <a:prstGeom prst="ellipse">
            <a:avLst/>
          </a:prstGeom>
          <a:noFill/>
        </p:spPr>
      </p:pic>
      <p:pic>
        <p:nvPicPr>
          <p:cNvPr id="21" name="Picture 20">
            <a:extLst>
              <a:ext uri="{FF2B5EF4-FFF2-40B4-BE49-F238E27FC236}">
                <a16:creationId xmlns:a16="http://schemas.microsoft.com/office/drawing/2014/main" id="{A4CF104F-02C9-0849-82DA-A9C50268672A}"/>
              </a:ext>
            </a:extLst>
          </p:cNvPr>
          <p:cNvPicPr>
            <a:picLocks noChangeAspect="1"/>
          </p:cNvPicPr>
          <p:nvPr/>
        </p:nvPicPr>
        <p:blipFill rotWithShape="1">
          <a:blip r:embed="rId5">
            <a:alphaModFix amt="27000"/>
            <a:extLst>
              <a:ext uri="{BEBA8EAE-BF5A-486C-A8C5-ECC9F3942E4B}">
                <a14:imgProps xmlns:a14="http://schemas.microsoft.com/office/drawing/2010/main">
                  <a14:imgLayer r:embed="rId6">
                    <a14:imgEffect>
                      <a14:colorTemperature colorTemp="2900"/>
                    </a14:imgEffect>
                    <a14:imgEffect>
                      <a14:saturation sat="191000"/>
                    </a14:imgEffect>
                  </a14:imgLayer>
                </a14:imgProps>
              </a:ext>
            </a:extLst>
          </a:blip>
          <a:srcRect l="42082" r="9260" b="54991"/>
          <a:stretch/>
        </p:blipFill>
        <p:spPr>
          <a:xfrm rot="14324512">
            <a:off x="6462945" y="812010"/>
            <a:ext cx="2227594" cy="2060549"/>
          </a:xfrm>
          <a:prstGeom prst="ellipse">
            <a:avLst/>
          </a:prstGeom>
          <a:noFill/>
        </p:spPr>
      </p:pic>
      <p:pic>
        <p:nvPicPr>
          <p:cNvPr id="22" name="Picture 21">
            <a:extLst>
              <a:ext uri="{FF2B5EF4-FFF2-40B4-BE49-F238E27FC236}">
                <a16:creationId xmlns:a16="http://schemas.microsoft.com/office/drawing/2014/main" id="{253DA388-DB29-A34D-AC9F-2F96BAC8AC8F}"/>
              </a:ext>
            </a:extLst>
          </p:cNvPr>
          <p:cNvPicPr>
            <a:picLocks noChangeAspect="1"/>
          </p:cNvPicPr>
          <p:nvPr/>
        </p:nvPicPr>
        <p:blipFill rotWithShape="1">
          <a:blip r:embed="rId7">
            <a:alphaModFix amt="21000"/>
            <a:extLst>
              <a:ext uri="{BEBA8EAE-BF5A-486C-A8C5-ECC9F3942E4B}">
                <a14:imgProps xmlns:a14="http://schemas.microsoft.com/office/drawing/2010/main">
                  <a14:imgLayer r:embed="rId8">
                    <a14:imgEffect>
                      <a14:colorTemperature colorTemp="4429"/>
                    </a14:imgEffect>
                    <a14:imgEffect>
                      <a14:saturation sat="191000"/>
                    </a14:imgEffect>
                  </a14:imgLayer>
                </a14:imgProps>
              </a:ext>
            </a:extLst>
          </a:blip>
          <a:srcRect t="31109" r="32373"/>
          <a:stretch/>
        </p:blipFill>
        <p:spPr>
          <a:xfrm rot="14850809">
            <a:off x="8235213" y="1930652"/>
            <a:ext cx="3095981" cy="3153880"/>
          </a:xfrm>
          <a:prstGeom prst="ellipse">
            <a:avLst/>
          </a:prstGeom>
          <a:noFill/>
        </p:spPr>
      </p:pic>
      <p:pic>
        <p:nvPicPr>
          <p:cNvPr id="23" name="Picture 22">
            <a:extLst>
              <a:ext uri="{FF2B5EF4-FFF2-40B4-BE49-F238E27FC236}">
                <a16:creationId xmlns:a16="http://schemas.microsoft.com/office/drawing/2014/main" id="{25B7FCFD-02EC-8341-A59C-736DD4325662}"/>
              </a:ext>
            </a:extLst>
          </p:cNvPr>
          <p:cNvPicPr>
            <a:picLocks noChangeAspect="1"/>
          </p:cNvPicPr>
          <p:nvPr/>
        </p:nvPicPr>
        <p:blipFill rotWithShape="1">
          <a:blip r:embed="rId9">
            <a:alphaModFix amt="11000"/>
            <a:extLst>
              <a:ext uri="{BEBA8EAE-BF5A-486C-A8C5-ECC9F3942E4B}">
                <a14:imgProps xmlns:a14="http://schemas.microsoft.com/office/drawing/2010/main">
                  <a14:imgLayer r:embed="rId6">
                    <a14:imgEffect>
                      <a14:colorTemperature colorTemp="1588"/>
                    </a14:imgEffect>
                    <a14:imgEffect>
                      <a14:saturation sat="191000"/>
                    </a14:imgEffect>
                  </a14:imgLayer>
                </a14:imgProps>
              </a:ext>
            </a:extLst>
          </a:blip>
          <a:srcRect t="31109" r="32373"/>
          <a:stretch/>
        </p:blipFill>
        <p:spPr>
          <a:xfrm rot="17507126">
            <a:off x="12576" y="2804331"/>
            <a:ext cx="3972835" cy="4047132"/>
          </a:xfrm>
          <a:prstGeom prst="ellipse">
            <a:avLst/>
          </a:prstGeom>
          <a:noFill/>
        </p:spPr>
      </p:pic>
      <p:sp>
        <p:nvSpPr>
          <p:cNvPr id="24" name="Title 1">
            <a:extLst>
              <a:ext uri="{FF2B5EF4-FFF2-40B4-BE49-F238E27FC236}">
                <a16:creationId xmlns:a16="http://schemas.microsoft.com/office/drawing/2014/main" id="{9E458080-E5D8-3646-988B-7283BE07207F}"/>
              </a:ext>
            </a:extLst>
          </p:cNvPr>
          <p:cNvSpPr>
            <a:spLocks noGrp="1"/>
          </p:cNvSpPr>
          <p:nvPr>
            <p:ph type="title"/>
          </p:nvPr>
        </p:nvSpPr>
        <p:spPr>
          <a:xfrm>
            <a:off x="913774" y="38903"/>
            <a:ext cx="10364451" cy="1048026"/>
          </a:xfrm>
        </p:spPr>
        <p:txBody>
          <a:bodyPr/>
          <a:lstStyle/>
          <a:p>
            <a:pPr algn="ctr"/>
            <a:r>
              <a:rPr lang="en-GB" dirty="0"/>
              <a:t>API</a:t>
            </a:r>
          </a:p>
        </p:txBody>
      </p:sp>
      <p:sp>
        <p:nvSpPr>
          <p:cNvPr id="25" name="Content Placeholder 5">
            <a:extLst>
              <a:ext uri="{FF2B5EF4-FFF2-40B4-BE49-F238E27FC236}">
                <a16:creationId xmlns:a16="http://schemas.microsoft.com/office/drawing/2014/main" id="{30E3877E-1503-1840-8E10-74A4B4B7A032}"/>
              </a:ext>
            </a:extLst>
          </p:cNvPr>
          <p:cNvSpPr txBox="1">
            <a:spLocks/>
          </p:cNvSpPr>
          <p:nvPr/>
        </p:nvSpPr>
        <p:spPr>
          <a:xfrm>
            <a:off x="1614471" y="1125832"/>
            <a:ext cx="9507071" cy="5191116"/>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3-in-1 API</a:t>
            </a:r>
          </a:p>
          <a:p>
            <a:pPr lvl="1"/>
            <a:r>
              <a:rPr lang="en-GB" sz="2400" dirty="0"/>
              <a:t>Products (replaces experimental OBF API)</a:t>
            </a:r>
          </a:p>
          <a:p>
            <a:pPr lvl="1"/>
            <a:r>
              <a:rPr lang="en-GB" sz="2400" dirty="0" err="1"/>
              <a:t>WiShlist</a:t>
            </a:r>
            <a:endParaRPr lang="en-GB" sz="2400" dirty="0"/>
          </a:p>
          <a:p>
            <a:pPr lvl="1"/>
            <a:r>
              <a:rPr lang="en-GB" sz="2400" dirty="0"/>
              <a:t>Users</a:t>
            </a:r>
          </a:p>
          <a:p>
            <a:pPr marL="457200" lvl="1" indent="0">
              <a:buFont typeface="Arial" panose="020B0604020202020204" pitchFamily="34" charset="0"/>
              <a:buNone/>
            </a:pPr>
            <a:endParaRPr lang="en-GB" sz="2800" dirty="0"/>
          </a:p>
          <a:p>
            <a:r>
              <a:rPr lang="en-GB" sz="2800" dirty="0"/>
              <a:t>Note:</a:t>
            </a:r>
          </a:p>
          <a:p>
            <a:pPr>
              <a:buFont typeface="System Font Regular"/>
              <a:buChar char=" "/>
            </a:pPr>
            <a:r>
              <a:rPr lang="en-GB" sz="2400" dirty="0"/>
              <a:t>We originally intended to use the OBF API but… </a:t>
            </a:r>
          </a:p>
          <a:p>
            <a:pPr>
              <a:buFont typeface="System Font Regular"/>
              <a:buChar char=" "/>
            </a:pPr>
            <a:r>
              <a:rPr lang="en-GB" sz="2400" dirty="0"/>
              <a:t>It was experimental, minimal and undocumented…</a:t>
            </a:r>
          </a:p>
          <a:p>
            <a:pPr>
              <a:buFont typeface="System Font Regular"/>
              <a:buChar char=" "/>
            </a:pPr>
            <a:r>
              <a:rPr lang="en-GB" sz="2400" dirty="0"/>
              <a:t>So we built our own to access a modified copy of their DB</a:t>
            </a:r>
          </a:p>
        </p:txBody>
      </p:sp>
      <p:sp>
        <p:nvSpPr>
          <p:cNvPr id="26" name="Title 1">
            <a:extLst>
              <a:ext uri="{FF2B5EF4-FFF2-40B4-BE49-F238E27FC236}">
                <a16:creationId xmlns:a16="http://schemas.microsoft.com/office/drawing/2014/main" id="{4AF033D5-0FDB-4447-BFEB-B0F002C03B06}"/>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Cookies</a:t>
            </a:r>
          </a:p>
        </p:txBody>
      </p:sp>
    </p:spTree>
    <p:extLst>
      <p:ext uri="{BB962C8B-B14F-4D97-AF65-F5344CB8AC3E}">
        <p14:creationId xmlns:p14="http://schemas.microsoft.com/office/powerpoint/2010/main" val="328966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p:tgtEl>
                                          <p:spTgt spid="25">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25">
                                            <p:txEl>
                                              <p:pRg st="0" end="0"/>
                                            </p:txEl>
                                          </p:spTgt>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 calcmode="lin" valueType="num">
                                      <p:cBhvr additive="base">
                                        <p:cTn id="12" dur="500"/>
                                        <p:tgtEl>
                                          <p:spTgt spid="25">
                                            <p:txEl>
                                              <p:pRg st="1" end="1"/>
                                            </p:txEl>
                                          </p:spTgt>
                                        </p:tgtEl>
                                        <p:attrNameLst>
                                          <p:attrName>ppt_x</p:attrName>
                                        </p:attrNameLst>
                                      </p:cBhvr>
                                      <p:tavLst>
                                        <p:tav tm="0">
                                          <p:val>
                                            <p:strVal val="#ppt_x+#ppt_w*1.125000"/>
                                          </p:val>
                                        </p:tav>
                                        <p:tav tm="100000">
                                          <p:val>
                                            <p:strVal val="#ppt_x"/>
                                          </p:val>
                                        </p:tav>
                                      </p:tavLst>
                                    </p:anim>
                                    <p:animEffect transition="in" filter="wipe(left)">
                                      <p:cBhvr>
                                        <p:cTn id="13" dur="500"/>
                                        <p:tgtEl>
                                          <p:spTgt spid="25">
                                            <p:txEl>
                                              <p:pRg st="1" end="1"/>
                                            </p:txEl>
                                          </p:spTgt>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 calcmode="lin" valueType="num">
                                      <p:cBhvr additive="base">
                                        <p:cTn id="17" dur="500"/>
                                        <p:tgtEl>
                                          <p:spTgt spid="25">
                                            <p:txEl>
                                              <p:pRg st="2" end="2"/>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25">
                                            <p:txEl>
                                              <p:pRg st="2" end="2"/>
                                            </p:txEl>
                                          </p:spTgt>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 calcmode="lin" valueType="num">
                                      <p:cBhvr additive="base">
                                        <p:cTn id="22" dur="500"/>
                                        <p:tgtEl>
                                          <p:spTgt spid="25">
                                            <p:txEl>
                                              <p:pRg st="3" end="3"/>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25">
                                            <p:txEl>
                                              <p:pRg st="3" end="3"/>
                                            </p:txEl>
                                          </p:spTgt>
                                        </p:tgtEl>
                                      </p:cBhvr>
                                    </p:animEffect>
                                  </p:childTnLst>
                                </p:cTn>
                              </p:par>
                            </p:childTnLst>
                          </p:cTn>
                        </p:par>
                        <p:par>
                          <p:cTn id="24" fill="hold">
                            <p:stCondLst>
                              <p:cond delay="2000"/>
                            </p:stCondLst>
                            <p:childTnLst>
                              <p:par>
                                <p:cTn id="25" presetID="12" presetClass="entr" presetSubtype="2" fill="hold" nodeType="afterEffect">
                                  <p:stCondLst>
                                    <p:cond delay="500"/>
                                  </p:stCondLst>
                                  <p:childTnLst>
                                    <p:set>
                                      <p:cBhvr>
                                        <p:cTn id="26" dur="1" fill="hold">
                                          <p:stCondLst>
                                            <p:cond delay="0"/>
                                          </p:stCondLst>
                                        </p:cTn>
                                        <p:tgtEl>
                                          <p:spTgt spid="25">
                                            <p:txEl>
                                              <p:pRg st="5" end="5"/>
                                            </p:txEl>
                                          </p:spTgt>
                                        </p:tgtEl>
                                        <p:attrNameLst>
                                          <p:attrName>style.visibility</p:attrName>
                                        </p:attrNameLst>
                                      </p:cBhvr>
                                      <p:to>
                                        <p:strVal val="visible"/>
                                      </p:to>
                                    </p:set>
                                    <p:anim calcmode="lin" valueType="num">
                                      <p:cBhvr additive="base">
                                        <p:cTn id="27" dur="500"/>
                                        <p:tgtEl>
                                          <p:spTgt spid="25">
                                            <p:txEl>
                                              <p:pRg st="5" end="5"/>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25">
                                            <p:txEl>
                                              <p:pRg st="5" end="5"/>
                                            </p:txEl>
                                          </p:spTgt>
                                        </p:tgtEl>
                                      </p:cBhvr>
                                    </p:animEffect>
                                  </p:childTnLst>
                                </p:cTn>
                              </p:par>
                            </p:childTnLst>
                          </p:cTn>
                        </p:par>
                        <p:par>
                          <p:cTn id="29" fill="hold">
                            <p:stCondLst>
                              <p:cond delay="3000"/>
                            </p:stCondLst>
                            <p:childTnLst>
                              <p:par>
                                <p:cTn id="30" presetID="12" presetClass="entr" presetSubtype="2" fill="hold" nodeType="afterEffect">
                                  <p:stCondLst>
                                    <p:cond delay="0"/>
                                  </p:stCondLst>
                                  <p:childTnLst>
                                    <p:set>
                                      <p:cBhvr>
                                        <p:cTn id="31" dur="1" fill="hold">
                                          <p:stCondLst>
                                            <p:cond delay="0"/>
                                          </p:stCondLst>
                                        </p:cTn>
                                        <p:tgtEl>
                                          <p:spTgt spid="25">
                                            <p:txEl>
                                              <p:pRg st="6" end="6"/>
                                            </p:txEl>
                                          </p:spTgt>
                                        </p:tgtEl>
                                        <p:attrNameLst>
                                          <p:attrName>style.visibility</p:attrName>
                                        </p:attrNameLst>
                                      </p:cBhvr>
                                      <p:to>
                                        <p:strVal val="visible"/>
                                      </p:to>
                                    </p:set>
                                    <p:anim calcmode="lin" valueType="num">
                                      <p:cBhvr additive="base">
                                        <p:cTn id="32" dur="500"/>
                                        <p:tgtEl>
                                          <p:spTgt spid="25">
                                            <p:txEl>
                                              <p:pRg st="6" end="6"/>
                                            </p:txEl>
                                          </p:spTgt>
                                        </p:tgtEl>
                                        <p:attrNameLst>
                                          <p:attrName>ppt_x</p:attrName>
                                        </p:attrNameLst>
                                      </p:cBhvr>
                                      <p:tavLst>
                                        <p:tav tm="0">
                                          <p:val>
                                            <p:strVal val="#ppt_x+#ppt_w*1.125000"/>
                                          </p:val>
                                        </p:tav>
                                        <p:tav tm="100000">
                                          <p:val>
                                            <p:strVal val="#ppt_x"/>
                                          </p:val>
                                        </p:tav>
                                      </p:tavLst>
                                    </p:anim>
                                    <p:animEffect transition="in" filter="wipe(left)">
                                      <p:cBhvr>
                                        <p:cTn id="33" dur="500"/>
                                        <p:tgtEl>
                                          <p:spTgt spid="25">
                                            <p:txEl>
                                              <p:pRg st="6" end="6"/>
                                            </p:txEl>
                                          </p:spTgt>
                                        </p:tgtEl>
                                      </p:cBhvr>
                                    </p:animEffect>
                                  </p:childTnLst>
                                </p:cTn>
                              </p:par>
                            </p:childTnLst>
                          </p:cTn>
                        </p:par>
                        <p:par>
                          <p:cTn id="34" fill="hold">
                            <p:stCondLst>
                              <p:cond delay="3500"/>
                            </p:stCondLst>
                            <p:childTnLst>
                              <p:par>
                                <p:cTn id="35" presetID="12" presetClass="entr" presetSubtype="2" fill="hold" nodeType="afterEffect">
                                  <p:stCondLst>
                                    <p:cond delay="0"/>
                                  </p:stCondLst>
                                  <p:childTnLst>
                                    <p:set>
                                      <p:cBhvr>
                                        <p:cTn id="36" dur="1" fill="hold">
                                          <p:stCondLst>
                                            <p:cond delay="0"/>
                                          </p:stCondLst>
                                        </p:cTn>
                                        <p:tgtEl>
                                          <p:spTgt spid="25">
                                            <p:txEl>
                                              <p:pRg st="7" end="7"/>
                                            </p:txEl>
                                          </p:spTgt>
                                        </p:tgtEl>
                                        <p:attrNameLst>
                                          <p:attrName>style.visibility</p:attrName>
                                        </p:attrNameLst>
                                      </p:cBhvr>
                                      <p:to>
                                        <p:strVal val="visible"/>
                                      </p:to>
                                    </p:set>
                                    <p:anim calcmode="lin" valueType="num">
                                      <p:cBhvr additive="base">
                                        <p:cTn id="37" dur="500"/>
                                        <p:tgtEl>
                                          <p:spTgt spid="25">
                                            <p:txEl>
                                              <p:pRg st="7" end="7"/>
                                            </p:txEl>
                                          </p:spTgt>
                                        </p:tgtEl>
                                        <p:attrNameLst>
                                          <p:attrName>ppt_x</p:attrName>
                                        </p:attrNameLst>
                                      </p:cBhvr>
                                      <p:tavLst>
                                        <p:tav tm="0">
                                          <p:val>
                                            <p:strVal val="#ppt_x+#ppt_w*1.125000"/>
                                          </p:val>
                                        </p:tav>
                                        <p:tav tm="100000">
                                          <p:val>
                                            <p:strVal val="#ppt_x"/>
                                          </p:val>
                                        </p:tav>
                                      </p:tavLst>
                                    </p:anim>
                                    <p:animEffect transition="in" filter="wipe(left)">
                                      <p:cBhvr>
                                        <p:cTn id="38" dur="500"/>
                                        <p:tgtEl>
                                          <p:spTgt spid="25">
                                            <p:txEl>
                                              <p:pRg st="7" end="7"/>
                                            </p:txEl>
                                          </p:spTgt>
                                        </p:tgtEl>
                                      </p:cBhvr>
                                    </p:animEffect>
                                  </p:childTnLst>
                                </p:cTn>
                              </p:par>
                            </p:childTnLst>
                          </p:cTn>
                        </p:par>
                        <p:par>
                          <p:cTn id="39" fill="hold">
                            <p:stCondLst>
                              <p:cond delay="4000"/>
                            </p:stCondLst>
                            <p:childTnLst>
                              <p:par>
                                <p:cTn id="40" presetID="12" presetClass="entr" presetSubtype="2" fill="hold" nodeType="afterEffect">
                                  <p:stCondLst>
                                    <p:cond delay="0"/>
                                  </p:stCondLst>
                                  <p:childTnLst>
                                    <p:set>
                                      <p:cBhvr>
                                        <p:cTn id="41" dur="1" fill="hold">
                                          <p:stCondLst>
                                            <p:cond delay="0"/>
                                          </p:stCondLst>
                                        </p:cTn>
                                        <p:tgtEl>
                                          <p:spTgt spid="25">
                                            <p:txEl>
                                              <p:pRg st="8" end="8"/>
                                            </p:txEl>
                                          </p:spTgt>
                                        </p:tgtEl>
                                        <p:attrNameLst>
                                          <p:attrName>style.visibility</p:attrName>
                                        </p:attrNameLst>
                                      </p:cBhvr>
                                      <p:to>
                                        <p:strVal val="visible"/>
                                      </p:to>
                                    </p:set>
                                    <p:anim calcmode="lin" valueType="num">
                                      <p:cBhvr additive="base">
                                        <p:cTn id="42" dur="500"/>
                                        <p:tgtEl>
                                          <p:spTgt spid="25">
                                            <p:txEl>
                                              <p:pRg st="8" end="8"/>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9C8EF"/>
            </a:gs>
            <a:gs pos="100000">
              <a:srgbClr val="89ADDB"/>
            </a:gs>
          </a:gsLst>
          <a:lin ang="54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3E381-4602-9945-8982-F48BCC0C7ADB}"/>
              </a:ext>
            </a:extLst>
          </p:cNvPr>
          <p:cNvSpPr>
            <a:spLocks noGrp="1"/>
          </p:cNvSpPr>
          <p:nvPr>
            <p:ph sz="quarter" idx="13"/>
          </p:nvPr>
        </p:nvSpPr>
        <p:spPr>
          <a:xfrm>
            <a:off x="913774" y="1059421"/>
            <a:ext cx="10363826" cy="4739158"/>
          </a:xfrm>
        </p:spPr>
        <p:txBody>
          <a:bodyPr>
            <a:normAutofit/>
          </a:bodyPr>
          <a:lstStyle/>
          <a:p>
            <a:pPr>
              <a:lnSpc>
                <a:spcPct val="150000"/>
              </a:lnSpc>
            </a:pPr>
            <a:r>
              <a:rPr lang="en-GB" sz="2400" dirty="0"/>
              <a:t>Web Application: </a:t>
            </a:r>
          </a:p>
          <a:p>
            <a:pPr lvl="1">
              <a:lnSpc>
                <a:spcPct val="150000"/>
              </a:lnSpc>
            </a:pPr>
            <a:r>
              <a:rPr lang="en-GB" sz="2200" dirty="0"/>
              <a:t>Back End: Python, SQL</a:t>
            </a:r>
          </a:p>
          <a:p>
            <a:pPr lvl="1">
              <a:lnSpc>
                <a:spcPct val="150000"/>
              </a:lnSpc>
            </a:pPr>
            <a:r>
              <a:rPr lang="en-GB" sz="2200" dirty="0"/>
              <a:t>Front End: HTLM, CSS, </a:t>
            </a:r>
            <a:r>
              <a:rPr lang="en-GB" sz="2200" dirty="0" err="1"/>
              <a:t>javascript</a:t>
            </a:r>
            <a:endParaRPr lang="en-GB" sz="2200" dirty="0"/>
          </a:p>
          <a:p>
            <a:pPr marL="0" indent="0">
              <a:lnSpc>
                <a:spcPct val="150000"/>
              </a:lnSpc>
              <a:buNone/>
            </a:pPr>
            <a:endParaRPr lang="en-GB" sz="2600" dirty="0"/>
          </a:p>
          <a:p>
            <a:pPr>
              <a:lnSpc>
                <a:spcPct val="150000"/>
              </a:lnSpc>
            </a:pPr>
            <a:r>
              <a:rPr lang="en-GB" sz="2400" dirty="0"/>
              <a:t>Cosmetics multi-criteria Search Engine by Ingredients</a:t>
            </a:r>
          </a:p>
          <a:p>
            <a:pPr>
              <a:lnSpc>
                <a:spcPct val="150000"/>
              </a:lnSpc>
            </a:pPr>
            <a:r>
              <a:rPr lang="en-GB" sz="2400" dirty="0"/>
              <a:t>FROM </a:t>
            </a:r>
            <a:r>
              <a:rPr lang="en-GB" sz="2400" dirty="0">
                <a:hlinkClick r:id="rId3"/>
              </a:rPr>
              <a:t>Open Beauty Facts</a:t>
            </a:r>
            <a:r>
              <a:rPr lang="en-GB" sz="2400" dirty="0"/>
              <a:t> COSMETICS Database </a:t>
            </a:r>
          </a:p>
          <a:p>
            <a:pPr marL="227013" indent="-227013">
              <a:lnSpc>
                <a:spcPct val="150000"/>
              </a:lnSpc>
              <a:buNone/>
            </a:pPr>
            <a:r>
              <a:rPr lang="en-GB" sz="2400" dirty="0"/>
              <a:t>	(</a:t>
            </a:r>
            <a:r>
              <a:rPr lang="en-GB" sz="2400" dirty="0">
                <a:hlinkClick r:id="rId4"/>
              </a:rPr>
              <a:t>Open FooD Facts</a:t>
            </a:r>
            <a:r>
              <a:rPr lang="en-GB" sz="2400" dirty="0"/>
              <a:t> subproject)</a:t>
            </a:r>
          </a:p>
        </p:txBody>
      </p:sp>
      <p:pic>
        <p:nvPicPr>
          <p:cNvPr id="5" name="Picture 4">
            <a:extLst>
              <a:ext uri="{FF2B5EF4-FFF2-40B4-BE49-F238E27FC236}">
                <a16:creationId xmlns:a16="http://schemas.microsoft.com/office/drawing/2014/main" id="{FF8BBA49-205B-FB4B-98FD-CB4C7EF3B73E}"/>
              </a:ext>
            </a:extLst>
          </p:cNvPr>
          <p:cNvPicPr>
            <a:picLocks noChangeAspect="1"/>
          </p:cNvPicPr>
          <p:nvPr/>
        </p:nvPicPr>
        <p:blipFill>
          <a:blip r:embed="rId5"/>
          <a:stretch>
            <a:fillRect/>
          </a:stretch>
        </p:blipFill>
        <p:spPr>
          <a:xfrm>
            <a:off x="7977809" y="4861176"/>
            <a:ext cx="1192801" cy="1008000"/>
          </a:xfrm>
          <a:prstGeom prst="rect">
            <a:avLst/>
          </a:prstGeom>
        </p:spPr>
      </p:pic>
      <p:pic>
        <p:nvPicPr>
          <p:cNvPr id="1026" name="Picture 2" descr="Open Food Facts logo">
            <a:extLst>
              <a:ext uri="{FF2B5EF4-FFF2-40B4-BE49-F238E27FC236}">
                <a16:creationId xmlns:a16="http://schemas.microsoft.com/office/drawing/2014/main" id="{C361853C-B1C0-3841-AEA2-3C42912C1E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2914" y="4861176"/>
            <a:ext cx="1196160" cy="100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30E6092-0066-EA4A-9D0B-AAB00A4EF471}"/>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a:t>What is Cosmo?</a:t>
            </a:r>
            <a:endParaRPr lang="en-GB" dirty="0"/>
          </a:p>
        </p:txBody>
      </p:sp>
      <p:sp>
        <p:nvSpPr>
          <p:cNvPr id="12" name="Title 1">
            <a:extLst>
              <a:ext uri="{FF2B5EF4-FFF2-40B4-BE49-F238E27FC236}">
                <a16:creationId xmlns:a16="http://schemas.microsoft.com/office/drawing/2014/main" id="{3FDF4820-FCD2-0E40-BABD-572C0C039FD0}"/>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pic>
        <p:nvPicPr>
          <p:cNvPr id="15" name="Picture 14">
            <a:extLst>
              <a:ext uri="{FF2B5EF4-FFF2-40B4-BE49-F238E27FC236}">
                <a16:creationId xmlns:a16="http://schemas.microsoft.com/office/drawing/2014/main" id="{DB4ADEB8-27E3-E44A-9876-3CC8C85713DC}"/>
              </a:ext>
            </a:extLst>
          </p:cNvPr>
          <p:cNvPicPr>
            <a:picLocks noChangeAspect="1"/>
          </p:cNvPicPr>
          <p:nvPr/>
        </p:nvPicPr>
        <p:blipFill rotWithShape="1">
          <a:blip r:embed="rId7"/>
          <a:srcRect t="17655" b="14313"/>
          <a:stretch/>
        </p:blipFill>
        <p:spPr>
          <a:xfrm>
            <a:off x="9321167" y="1272442"/>
            <a:ext cx="1466703" cy="997834"/>
          </a:xfrm>
          <a:prstGeom prst="rect">
            <a:avLst/>
          </a:prstGeom>
        </p:spPr>
      </p:pic>
      <p:pic>
        <p:nvPicPr>
          <p:cNvPr id="16" name="Picture 15">
            <a:extLst>
              <a:ext uri="{FF2B5EF4-FFF2-40B4-BE49-F238E27FC236}">
                <a16:creationId xmlns:a16="http://schemas.microsoft.com/office/drawing/2014/main" id="{5635B5DE-CB70-5C4B-B4A6-E3CCC6EE4B5C}"/>
              </a:ext>
            </a:extLst>
          </p:cNvPr>
          <p:cNvPicPr>
            <a:picLocks noChangeAspect="1"/>
          </p:cNvPicPr>
          <p:nvPr/>
        </p:nvPicPr>
        <p:blipFill>
          <a:blip r:embed="rId8"/>
          <a:stretch>
            <a:fillRect/>
          </a:stretch>
        </p:blipFill>
        <p:spPr>
          <a:xfrm>
            <a:off x="10049541" y="2619789"/>
            <a:ext cx="1139533" cy="1168752"/>
          </a:xfrm>
          <a:prstGeom prst="rect">
            <a:avLst/>
          </a:prstGeom>
        </p:spPr>
      </p:pic>
      <p:pic>
        <p:nvPicPr>
          <p:cNvPr id="19" name="Picture 18">
            <a:extLst>
              <a:ext uri="{FF2B5EF4-FFF2-40B4-BE49-F238E27FC236}">
                <a16:creationId xmlns:a16="http://schemas.microsoft.com/office/drawing/2014/main" id="{EDD2BE06-34A4-854A-B79E-CABDD95FD76B}"/>
              </a:ext>
            </a:extLst>
          </p:cNvPr>
          <p:cNvPicPr>
            <a:picLocks noChangeAspect="1"/>
          </p:cNvPicPr>
          <p:nvPr/>
        </p:nvPicPr>
        <p:blipFill>
          <a:blip r:embed="rId9"/>
          <a:stretch>
            <a:fillRect/>
          </a:stretch>
        </p:blipFill>
        <p:spPr>
          <a:xfrm>
            <a:off x="6358616" y="1399570"/>
            <a:ext cx="743579" cy="743579"/>
          </a:xfrm>
          <a:prstGeom prst="rect">
            <a:avLst/>
          </a:prstGeom>
        </p:spPr>
      </p:pic>
      <p:pic>
        <p:nvPicPr>
          <p:cNvPr id="21" name="Picture 20">
            <a:extLst>
              <a:ext uri="{FF2B5EF4-FFF2-40B4-BE49-F238E27FC236}">
                <a16:creationId xmlns:a16="http://schemas.microsoft.com/office/drawing/2014/main" id="{A96F0211-F51F-4E4D-BD3D-9616CC698B43}"/>
              </a:ext>
            </a:extLst>
          </p:cNvPr>
          <p:cNvPicPr>
            <a:picLocks noChangeAspect="1"/>
          </p:cNvPicPr>
          <p:nvPr/>
        </p:nvPicPr>
        <p:blipFill rotWithShape="1">
          <a:blip r:embed="rId10"/>
          <a:srcRect l="5038" t="4649" r="5137" b="4336"/>
          <a:stretch/>
        </p:blipFill>
        <p:spPr>
          <a:xfrm>
            <a:off x="7476591" y="1413911"/>
            <a:ext cx="705554" cy="714899"/>
          </a:xfrm>
          <a:prstGeom prst="rect">
            <a:avLst/>
          </a:prstGeom>
        </p:spPr>
      </p:pic>
      <p:pic>
        <p:nvPicPr>
          <p:cNvPr id="23" name="Picture 22">
            <a:extLst>
              <a:ext uri="{FF2B5EF4-FFF2-40B4-BE49-F238E27FC236}">
                <a16:creationId xmlns:a16="http://schemas.microsoft.com/office/drawing/2014/main" id="{998A313D-8C43-2443-A968-2A258D144081}"/>
              </a:ext>
            </a:extLst>
          </p:cNvPr>
          <p:cNvPicPr>
            <a:picLocks noChangeAspect="1"/>
          </p:cNvPicPr>
          <p:nvPr/>
        </p:nvPicPr>
        <p:blipFill rotWithShape="1">
          <a:blip r:embed="rId11"/>
          <a:srcRect t="7066" b="8813"/>
          <a:stretch/>
        </p:blipFill>
        <p:spPr>
          <a:xfrm>
            <a:off x="6358616" y="2239155"/>
            <a:ext cx="1829938" cy="901977"/>
          </a:xfrm>
          <a:prstGeom prst="rect">
            <a:avLst/>
          </a:prstGeom>
        </p:spPr>
      </p:pic>
      <p:pic>
        <p:nvPicPr>
          <p:cNvPr id="25" name="Picture 24">
            <a:extLst>
              <a:ext uri="{FF2B5EF4-FFF2-40B4-BE49-F238E27FC236}">
                <a16:creationId xmlns:a16="http://schemas.microsoft.com/office/drawing/2014/main" id="{D967E658-C5A3-804C-BD80-FAAF0FD1B3A7}"/>
              </a:ext>
            </a:extLst>
          </p:cNvPr>
          <p:cNvPicPr>
            <a:picLocks noChangeAspect="1"/>
          </p:cNvPicPr>
          <p:nvPr/>
        </p:nvPicPr>
        <p:blipFill>
          <a:blip r:embed="rId12"/>
          <a:stretch>
            <a:fillRect/>
          </a:stretch>
        </p:blipFill>
        <p:spPr>
          <a:xfrm>
            <a:off x="9317285" y="3167564"/>
            <a:ext cx="997834" cy="997834"/>
          </a:xfrm>
          <a:prstGeom prst="rect">
            <a:avLst/>
          </a:prstGeom>
        </p:spPr>
      </p:pic>
    </p:spTree>
    <p:extLst>
      <p:ext uri="{BB962C8B-B14F-4D97-AF65-F5344CB8AC3E}">
        <p14:creationId xmlns:p14="http://schemas.microsoft.com/office/powerpoint/2010/main" val="36625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left)">
                                      <p:cBhvr>
                                        <p:cTn id="12" dur="500"/>
                                        <p:tgtEl>
                                          <p:spTgt spid="15"/>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1000"/>
                                        <p:tgtEl>
                                          <p:spTgt spid="3">
                                            <p:txEl>
                                              <p:pRg st="1" end="1"/>
                                            </p:txEl>
                                          </p:spTgt>
                                        </p:tgtEl>
                                      </p:cBhvr>
                                    </p:animEffect>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1000"/>
                                        <p:tgtEl>
                                          <p:spTgt spid="19"/>
                                        </p:tgtEl>
                                        <p:attrNameLst>
                                          <p:attrName>ppt_x</p:attrName>
                                        </p:attrNameLst>
                                      </p:cBhvr>
                                      <p:tavLst>
                                        <p:tav tm="0">
                                          <p:val>
                                            <p:strVal val="#ppt_x+#ppt_w*1.125000"/>
                                          </p:val>
                                        </p:tav>
                                        <p:tav tm="100000">
                                          <p:val>
                                            <p:strVal val="#ppt_x"/>
                                          </p:val>
                                        </p:tav>
                                      </p:tavLst>
                                    </p:anim>
                                    <p:animEffect transition="in" filter="wipe(left)">
                                      <p:cBhvr>
                                        <p:cTn id="22" dur="1000"/>
                                        <p:tgtEl>
                                          <p:spTgt spid="19"/>
                                        </p:tgtEl>
                                      </p:cBhvr>
                                    </p:animEffect>
                                  </p:childTnLst>
                                </p:cTn>
                              </p:par>
                              <p:par>
                                <p:cTn id="23" presetID="12" presetClass="entr" presetSubtype="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p:tgtEl>
                                          <p:spTgt spid="21"/>
                                        </p:tgtEl>
                                        <p:attrNameLst>
                                          <p:attrName>ppt_x</p:attrName>
                                        </p:attrNameLst>
                                      </p:cBhvr>
                                      <p:tavLst>
                                        <p:tav tm="0">
                                          <p:val>
                                            <p:strVal val="#ppt_x+#ppt_w*1.125000"/>
                                          </p:val>
                                        </p:tav>
                                        <p:tav tm="100000">
                                          <p:val>
                                            <p:strVal val="#ppt_x"/>
                                          </p:val>
                                        </p:tav>
                                      </p:tavLst>
                                    </p:anim>
                                    <p:animEffect transition="in" filter="wipe(left)">
                                      <p:cBhvr>
                                        <p:cTn id="26" dur="1000"/>
                                        <p:tgtEl>
                                          <p:spTgt spid="21"/>
                                        </p:tgtEl>
                                      </p:cBhvr>
                                    </p:animEffect>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10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31" dur="1000"/>
                                        <p:tgtEl>
                                          <p:spTgt spid="3">
                                            <p:txEl>
                                              <p:pRg st="2" end="2"/>
                                            </p:txEl>
                                          </p:spTgt>
                                        </p:tgtEl>
                                      </p:cBhvr>
                                    </p:animEffect>
                                  </p:childTnLst>
                                </p:cTn>
                              </p:par>
                            </p:childTnLst>
                          </p:cTn>
                        </p:par>
                        <p:par>
                          <p:cTn id="32" fill="hold">
                            <p:stCondLst>
                              <p:cond delay="3500"/>
                            </p:stCondLst>
                            <p:childTnLst>
                              <p:par>
                                <p:cTn id="33" presetID="12" presetClass="entr" presetSubtype="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1000"/>
                                        <p:tgtEl>
                                          <p:spTgt spid="23"/>
                                        </p:tgtEl>
                                        <p:attrNameLst>
                                          <p:attrName>ppt_x</p:attrName>
                                        </p:attrNameLst>
                                      </p:cBhvr>
                                      <p:tavLst>
                                        <p:tav tm="0">
                                          <p:val>
                                            <p:strVal val="#ppt_x+#ppt_w*1.125000"/>
                                          </p:val>
                                        </p:tav>
                                        <p:tav tm="100000">
                                          <p:val>
                                            <p:strVal val="#ppt_x"/>
                                          </p:val>
                                        </p:tav>
                                      </p:tavLst>
                                    </p:anim>
                                    <p:animEffect transition="in" filter="wipe(left)">
                                      <p:cBhvr>
                                        <p:cTn id="36" dur="10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2"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10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42" dur="1000"/>
                                        <p:tgtEl>
                                          <p:spTgt spid="3">
                                            <p:txEl>
                                              <p:pRg st="4" end="4"/>
                                            </p:txEl>
                                          </p:spTgt>
                                        </p:tgtEl>
                                      </p:cBhvr>
                                    </p:animEffect>
                                  </p:childTnLst>
                                </p:cTn>
                              </p:par>
                            </p:childTnLst>
                          </p:cTn>
                        </p:par>
                        <p:par>
                          <p:cTn id="43" fill="hold">
                            <p:stCondLst>
                              <p:cond delay="1000"/>
                            </p:stCondLst>
                            <p:childTnLst>
                              <p:par>
                                <p:cTn id="44" presetID="12" presetClass="entr" presetSubtype="2"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p:tgtEl>
                                          <p:spTgt spid="25"/>
                                        </p:tgtEl>
                                        <p:attrNameLst>
                                          <p:attrName>ppt_x</p:attrName>
                                        </p:attrNameLst>
                                      </p:cBhvr>
                                      <p:tavLst>
                                        <p:tav tm="0">
                                          <p:val>
                                            <p:strVal val="#ppt_x+#ppt_w*1.125000"/>
                                          </p:val>
                                        </p:tav>
                                        <p:tav tm="100000">
                                          <p:val>
                                            <p:strVal val="#ppt_x"/>
                                          </p:val>
                                        </p:tav>
                                      </p:tavLst>
                                    </p:anim>
                                    <p:animEffect transition="in" filter="wipe(left)">
                                      <p:cBhvr>
                                        <p:cTn id="47" dur="500"/>
                                        <p:tgtEl>
                                          <p:spTgt spid="25"/>
                                        </p:tgtEl>
                                      </p:cBhvr>
                                    </p:animEffect>
                                  </p:childTnLst>
                                </p:cTn>
                              </p:par>
                            </p:childTnLst>
                          </p:cTn>
                        </p:par>
                        <p:par>
                          <p:cTn id="48" fill="hold">
                            <p:stCondLst>
                              <p:cond delay="1500"/>
                            </p:stCondLst>
                            <p:childTnLst>
                              <p:par>
                                <p:cTn id="49" presetID="12" presetClass="entr" presetSubtype="2"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ppt_x</p:attrName>
                                        </p:attrNameLst>
                                      </p:cBhvr>
                                      <p:tavLst>
                                        <p:tav tm="0">
                                          <p:val>
                                            <p:strVal val="#ppt_x+#ppt_w*1.125000"/>
                                          </p:val>
                                        </p:tav>
                                        <p:tav tm="100000">
                                          <p:val>
                                            <p:strVal val="#ppt_x"/>
                                          </p:val>
                                        </p:tav>
                                      </p:tavLst>
                                    </p:anim>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2"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 calcmode="lin" valueType="num">
                                      <p:cBhvr additive="base">
                                        <p:cTn id="57" dur="10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58" dur="1000"/>
                                        <p:tgtEl>
                                          <p:spTgt spid="3">
                                            <p:txEl>
                                              <p:pRg st="5" end="5"/>
                                            </p:txEl>
                                          </p:spTgt>
                                        </p:tgtEl>
                                      </p:cBhvr>
                                    </p:animEffect>
                                  </p:childTnLst>
                                </p:cTn>
                              </p:par>
                            </p:childTnLst>
                          </p:cTn>
                        </p:par>
                        <p:par>
                          <p:cTn id="59" fill="hold">
                            <p:stCondLst>
                              <p:cond delay="1000"/>
                            </p:stCondLst>
                            <p:childTnLst>
                              <p:par>
                                <p:cTn id="60" presetID="12" presetClass="entr" presetSubtype="2" fill="hold" nodeType="after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 calcmode="lin" valueType="num">
                                      <p:cBhvr additive="base">
                                        <p:cTn id="62" dur="10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63" dur="1000"/>
                                        <p:tgtEl>
                                          <p:spTgt spid="3">
                                            <p:txEl>
                                              <p:pRg st="6" end="6"/>
                                            </p:txEl>
                                          </p:spTgt>
                                        </p:tgtEl>
                                      </p:cBhvr>
                                    </p:animEffect>
                                  </p:childTnLst>
                                </p:cTn>
                              </p:par>
                            </p:childTnLst>
                          </p:cTn>
                        </p:par>
                        <p:par>
                          <p:cTn id="64" fill="hold">
                            <p:stCondLst>
                              <p:cond delay="2000"/>
                            </p:stCondLst>
                            <p:childTnLst>
                              <p:par>
                                <p:cTn id="65" presetID="12" presetClass="entr" presetSubtype="2"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p:tgtEl>
                                          <p:spTgt spid="5"/>
                                        </p:tgtEl>
                                        <p:attrNameLst>
                                          <p:attrName>ppt_x</p:attrName>
                                        </p:attrNameLst>
                                      </p:cBhvr>
                                      <p:tavLst>
                                        <p:tav tm="0">
                                          <p:val>
                                            <p:strVal val="#ppt_x+#ppt_w*1.125000"/>
                                          </p:val>
                                        </p:tav>
                                        <p:tav tm="100000">
                                          <p:val>
                                            <p:strVal val="#ppt_x"/>
                                          </p:val>
                                        </p:tav>
                                      </p:tavLst>
                                    </p:anim>
                                    <p:animEffect transition="in" filter="wipe(left)">
                                      <p:cBhvr>
                                        <p:cTn id="68" dur="500"/>
                                        <p:tgtEl>
                                          <p:spTgt spid="5"/>
                                        </p:tgtEl>
                                      </p:cBhvr>
                                    </p:animEffect>
                                  </p:childTnLst>
                                </p:cTn>
                              </p:par>
                            </p:childTnLst>
                          </p:cTn>
                        </p:par>
                        <p:par>
                          <p:cTn id="69" fill="hold">
                            <p:stCondLst>
                              <p:cond delay="2500"/>
                            </p:stCondLst>
                            <p:childTnLst>
                              <p:par>
                                <p:cTn id="70" presetID="12" presetClass="entr" presetSubtype="2" fill="hold" nodeType="afterEffect">
                                  <p:stCondLst>
                                    <p:cond delay="0"/>
                                  </p:stCondLst>
                                  <p:childTnLst>
                                    <p:set>
                                      <p:cBhvr>
                                        <p:cTn id="71" dur="1" fill="hold">
                                          <p:stCondLst>
                                            <p:cond delay="0"/>
                                          </p:stCondLst>
                                        </p:cTn>
                                        <p:tgtEl>
                                          <p:spTgt spid="1026"/>
                                        </p:tgtEl>
                                        <p:attrNameLst>
                                          <p:attrName>style.visibility</p:attrName>
                                        </p:attrNameLst>
                                      </p:cBhvr>
                                      <p:to>
                                        <p:strVal val="visible"/>
                                      </p:to>
                                    </p:set>
                                    <p:anim calcmode="lin" valueType="num">
                                      <p:cBhvr additive="base">
                                        <p:cTn id="72" dur="500"/>
                                        <p:tgtEl>
                                          <p:spTgt spid="1026"/>
                                        </p:tgtEl>
                                        <p:attrNameLst>
                                          <p:attrName>ppt_x</p:attrName>
                                        </p:attrNameLst>
                                      </p:cBhvr>
                                      <p:tavLst>
                                        <p:tav tm="0">
                                          <p:val>
                                            <p:strVal val="#ppt_x+#ppt_w*1.125000"/>
                                          </p:val>
                                        </p:tav>
                                        <p:tav tm="100000">
                                          <p:val>
                                            <p:strVal val="#ppt_x"/>
                                          </p:val>
                                        </p:tav>
                                      </p:tavLst>
                                    </p:anim>
                                    <p:animEffect transition="in" filter="wipe(left)">
                                      <p:cBhvr>
                                        <p:cTn id="7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0BA4-0A1B-0146-AC27-B59B3685C930}"/>
              </a:ext>
            </a:extLst>
          </p:cNvPr>
          <p:cNvSpPr>
            <a:spLocks noGrp="1"/>
          </p:cNvSpPr>
          <p:nvPr>
            <p:ph sz="quarter" idx="13"/>
          </p:nvPr>
        </p:nvSpPr>
        <p:spPr>
          <a:xfrm>
            <a:off x="913774" y="1086929"/>
            <a:ext cx="10363826" cy="5407656"/>
          </a:xfrm>
        </p:spPr>
        <p:txBody>
          <a:bodyPr>
            <a:normAutofit fontScale="85000" lnSpcReduction="20000"/>
          </a:bodyPr>
          <a:lstStyle/>
          <a:p>
            <a:r>
              <a:rPr lang="en-GB" sz="2600" b="1" dirty="0"/>
              <a:t>NIGHTMARE SCENARIO: </a:t>
            </a:r>
            <a:r>
              <a:rPr lang="en-GB" sz="2600" dirty="0"/>
              <a:t>YOUR FAVOURITE PRODUCT IS DISCONTINUED! </a:t>
            </a:r>
          </a:p>
          <a:p>
            <a:pPr lvl="1">
              <a:buFont typeface="Wingdings" pitchFamily="2" charset="2"/>
              <a:buChar char="à"/>
            </a:pPr>
            <a:r>
              <a:rPr lang="en-GB" sz="2200" dirty="0">
                <a:sym typeface="Wingdings" pitchFamily="2" charset="2"/>
              </a:rPr>
              <a:t> How to find a replacement?</a:t>
            </a:r>
          </a:p>
          <a:p>
            <a:pPr marL="0" indent="0">
              <a:buNone/>
            </a:pPr>
            <a:endParaRPr lang="en-GB" sz="2400" dirty="0">
              <a:sym typeface="Wingdings" pitchFamily="2" charset="2"/>
            </a:endParaRPr>
          </a:p>
          <a:p>
            <a:r>
              <a:rPr lang="en-GB" sz="2600" dirty="0"/>
              <a:t>Cosmetics = Chemical </a:t>
            </a:r>
            <a:r>
              <a:rPr lang="en-GB" sz="2600" b="1" dirty="0"/>
              <a:t>recipe</a:t>
            </a:r>
          </a:p>
          <a:p>
            <a:pPr marL="0" indent="0">
              <a:buNone/>
            </a:pPr>
            <a:endParaRPr lang="en-GB" sz="2600" dirty="0"/>
          </a:p>
          <a:p>
            <a:r>
              <a:rPr lang="en-GB" sz="2600" dirty="0"/>
              <a:t>Ingredient list: </a:t>
            </a:r>
            <a:r>
              <a:rPr lang="en-GB" sz="2600" b="1" dirty="0"/>
              <a:t>order</a:t>
            </a:r>
            <a:r>
              <a:rPr lang="en-GB" sz="2600" dirty="0"/>
              <a:t> matters!</a:t>
            </a:r>
          </a:p>
          <a:p>
            <a:pPr lvl="1"/>
            <a:r>
              <a:rPr lang="en-GB" sz="2200" dirty="0"/>
              <a:t>1</a:t>
            </a:r>
            <a:r>
              <a:rPr lang="en-GB" sz="2200" baseline="30000" dirty="0"/>
              <a:t>st</a:t>
            </a:r>
            <a:r>
              <a:rPr lang="en-GB" sz="2200" dirty="0"/>
              <a:t> ingredient: highest concentration</a:t>
            </a:r>
          </a:p>
          <a:p>
            <a:pPr lvl="1"/>
            <a:r>
              <a:rPr lang="en-GB" sz="2200" dirty="0"/>
              <a:t>Last ingredient: Lowest concentration</a:t>
            </a:r>
          </a:p>
          <a:p>
            <a:pPr marL="0" indent="0">
              <a:buNone/>
            </a:pPr>
            <a:endParaRPr lang="en-GB" sz="2400" dirty="0"/>
          </a:p>
          <a:p>
            <a:r>
              <a:rPr lang="en-GB" sz="2600" dirty="0"/>
              <a:t>Open Beauty Facts (OBF), INCI… </a:t>
            </a:r>
          </a:p>
          <a:p>
            <a:pPr lvl="1"/>
            <a:r>
              <a:rPr lang="en-GB" sz="2200" dirty="0"/>
              <a:t>Large </a:t>
            </a:r>
            <a:r>
              <a:rPr lang="en-GB" sz="2200" dirty="0" err="1"/>
              <a:t>databaseS</a:t>
            </a:r>
            <a:endParaRPr lang="en-GB" sz="2200" dirty="0"/>
          </a:p>
          <a:p>
            <a:pPr lvl="1"/>
            <a:r>
              <a:rPr lang="en-GB" sz="2200" dirty="0"/>
              <a:t>Search Engines </a:t>
            </a:r>
          </a:p>
          <a:p>
            <a:pPr marL="457200" lvl="1" indent="0">
              <a:buNone/>
            </a:pPr>
            <a:r>
              <a:rPr lang="en-GB" sz="2200" b="1" dirty="0"/>
              <a:t>but</a:t>
            </a:r>
            <a:r>
              <a:rPr lang="en-GB" sz="2200" dirty="0"/>
              <a:t> ingredient </a:t>
            </a:r>
            <a:r>
              <a:rPr lang="en-GB" sz="2200" u="sng" dirty="0"/>
              <a:t>order not taken into account</a:t>
            </a:r>
            <a:r>
              <a:rPr lang="en-GB" sz="2200" dirty="0"/>
              <a:t>!</a:t>
            </a:r>
            <a:endParaRPr lang="en-GB" sz="3000" dirty="0"/>
          </a:p>
        </p:txBody>
      </p:sp>
      <p:sp>
        <p:nvSpPr>
          <p:cNvPr id="5" name="Title 1">
            <a:extLst>
              <a:ext uri="{FF2B5EF4-FFF2-40B4-BE49-F238E27FC236}">
                <a16:creationId xmlns:a16="http://schemas.microsoft.com/office/drawing/2014/main" id="{65AD0E69-E423-E447-BF76-82EE3DE72E43}"/>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Why Cosmo?</a:t>
            </a:r>
          </a:p>
        </p:txBody>
      </p:sp>
      <p:grpSp>
        <p:nvGrpSpPr>
          <p:cNvPr id="14" name="Group 13">
            <a:extLst>
              <a:ext uri="{FF2B5EF4-FFF2-40B4-BE49-F238E27FC236}">
                <a16:creationId xmlns:a16="http://schemas.microsoft.com/office/drawing/2014/main" id="{2A6610B0-523C-7741-865C-241176A19E50}"/>
              </a:ext>
            </a:extLst>
          </p:cNvPr>
          <p:cNvGrpSpPr/>
          <p:nvPr/>
        </p:nvGrpSpPr>
        <p:grpSpPr>
          <a:xfrm>
            <a:off x="7631880" y="5001595"/>
            <a:ext cx="3110395" cy="992746"/>
            <a:chOff x="7752718" y="4798453"/>
            <a:chExt cx="3110395" cy="992746"/>
          </a:xfrm>
        </p:grpSpPr>
        <p:pic>
          <p:nvPicPr>
            <p:cNvPr id="9" name="Picture 8">
              <a:extLst>
                <a:ext uri="{FF2B5EF4-FFF2-40B4-BE49-F238E27FC236}">
                  <a16:creationId xmlns:a16="http://schemas.microsoft.com/office/drawing/2014/main" id="{A9B284C4-397F-384E-AE54-9233B4BA7379}"/>
                </a:ext>
              </a:extLst>
            </p:cNvPr>
            <p:cNvPicPr>
              <a:picLocks noChangeAspect="1"/>
            </p:cNvPicPr>
            <p:nvPr/>
          </p:nvPicPr>
          <p:blipFill>
            <a:blip r:embed="rId3"/>
            <a:stretch>
              <a:fillRect/>
            </a:stretch>
          </p:blipFill>
          <p:spPr>
            <a:xfrm>
              <a:off x="7752718" y="4899403"/>
              <a:ext cx="1174750" cy="790845"/>
            </a:xfrm>
            <a:prstGeom prst="rect">
              <a:avLst/>
            </a:prstGeom>
          </p:spPr>
        </p:pic>
        <p:pic>
          <p:nvPicPr>
            <p:cNvPr id="13" name="Picture 12">
              <a:extLst>
                <a:ext uri="{FF2B5EF4-FFF2-40B4-BE49-F238E27FC236}">
                  <a16:creationId xmlns:a16="http://schemas.microsoft.com/office/drawing/2014/main" id="{E73B4C38-A934-6340-9F15-6161BFE26850}"/>
                </a:ext>
              </a:extLst>
            </p:cNvPr>
            <p:cNvPicPr>
              <a:picLocks noChangeAspect="1"/>
            </p:cNvPicPr>
            <p:nvPr/>
          </p:nvPicPr>
          <p:blipFill>
            <a:blip r:embed="rId4"/>
            <a:stretch>
              <a:fillRect/>
            </a:stretch>
          </p:blipFill>
          <p:spPr>
            <a:xfrm>
              <a:off x="9688363" y="4798453"/>
              <a:ext cx="1174750" cy="992746"/>
            </a:xfrm>
            <a:prstGeom prst="rect">
              <a:avLst/>
            </a:prstGeom>
          </p:spPr>
        </p:pic>
      </p:grpSp>
      <p:sp>
        <p:nvSpPr>
          <p:cNvPr id="16" name="Title 1">
            <a:extLst>
              <a:ext uri="{FF2B5EF4-FFF2-40B4-BE49-F238E27FC236}">
                <a16:creationId xmlns:a16="http://schemas.microsoft.com/office/drawing/2014/main" id="{F0620F2B-7D5B-3B49-A506-B2961AD278B5}"/>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
        <p:nvSpPr>
          <p:cNvPr id="17" name="TextBox 16">
            <a:extLst>
              <a:ext uri="{FF2B5EF4-FFF2-40B4-BE49-F238E27FC236}">
                <a16:creationId xmlns:a16="http://schemas.microsoft.com/office/drawing/2014/main" id="{6BC3F892-F376-8B4D-A23C-79E7EB9C35B3}"/>
              </a:ext>
            </a:extLst>
          </p:cNvPr>
          <p:cNvSpPr txBox="1"/>
          <p:nvPr/>
        </p:nvSpPr>
        <p:spPr>
          <a:xfrm>
            <a:off x="9531687" y="1002883"/>
            <a:ext cx="1210588" cy="707886"/>
          </a:xfrm>
          <a:prstGeom prst="rect">
            <a:avLst/>
          </a:prstGeom>
          <a:noFill/>
        </p:spPr>
        <p:txBody>
          <a:bodyPr wrap="none" rtlCol="0">
            <a:spAutoFit/>
          </a:bodyPr>
          <a:lstStyle/>
          <a:p>
            <a:r>
              <a:rPr lang="en-GB" sz="4000" dirty="0"/>
              <a:t>😱😭</a:t>
            </a:r>
          </a:p>
        </p:txBody>
      </p:sp>
      <p:pic>
        <p:nvPicPr>
          <p:cNvPr id="19" name="Picture 18">
            <a:extLst>
              <a:ext uri="{FF2B5EF4-FFF2-40B4-BE49-F238E27FC236}">
                <a16:creationId xmlns:a16="http://schemas.microsoft.com/office/drawing/2014/main" id="{0B719DC0-2DB1-9648-84CA-C658495C407D}"/>
              </a:ext>
            </a:extLst>
          </p:cNvPr>
          <p:cNvPicPr>
            <a:picLocks noChangeAspect="1"/>
          </p:cNvPicPr>
          <p:nvPr/>
        </p:nvPicPr>
        <p:blipFill>
          <a:blip r:embed="rId5"/>
          <a:stretch>
            <a:fillRect/>
          </a:stretch>
        </p:blipFill>
        <p:spPr>
          <a:xfrm>
            <a:off x="6148689" y="-2231939"/>
            <a:ext cx="751631" cy="1048026"/>
          </a:xfrm>
          <a:prstGeom prst="rect">
            <a:avLst/>
          </a:prstGeom>
        </p:spPr>
      </p:pic>
      <p:pic>
        <p:nvPicPr>
          <p:cNvPr id="24" name="Picture 23">
            <a:extLst>
              <a:ext uri="{FF2B5EF4-FFF2-40B4-BE49-F238E27FC236}">
                <a16:creationId xmlns:a16="http://schemas.microsoft.com/office/drawing/2014/main" id="{A619CF7C-27C8-4D43-AD5D-460A56B17AB7}"/>
              </a:ext>
            </a:extLst>
          </p:cNvPr>
          <p:cNvPicPr>
            <a:picLocks noChangeAspect="1"/>
          </p:cNvPicPr>
          <p:nvPr/>
        </p:nvPicPr>
        <p:blipFill>
          <a:blip r:embed="rId6"/>
          <a:stretch>
            <a:fillRect/>
          </a:stretch>
        </p:blipFill>
        <p:spPr>
          <a:xfrm rot="19105517">
            <a:off x="5008516" y="1749891"/>
            <a:ext cx="1639017" cy="1639017"/>
          </a:xfrm>
          <a:prstGeom prst="rect">
            <a:avLst/>
          </a:prstGeom>
        </p:spPr>
      </p:pic>
      <p:pic>
        <p:nvPicPr>
          <p:cNvPr id="26" name="Picture 25">
            <a:extLst>
              <a:ext uri="{FF2B5EF4-FFF2-40B4-BE49-F238E27FC236}">
                <a16:creationId xmlns:a16="http://schemas.microsoft.com/office/drawing/2014/main" id="{C3C928B6-1403-0B44-AA0F-D8DD803D0D8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063"/>
                    </a14:imgEffect>
                  </a14:imgLayer>
                </a14:imgProps>
              </a:ext>
            </a:extLst>
          </a:blip>
          <a:stretch>
            <a:fillRect/>
          </a:stretch>
        </p:blipFill>
        <p:spPr>
          <a:xfrm>
            <a:off x="7788216" y="-2974970"/>
            <a:ext cx="2036829" cy="2284643"/>
          </a:xfrm>
          <a:prstGeom prst="rect">
            <a:avLst/>
          </a:prstGeom>
        </p:spPr>
      </p:pic>
      <p:pic>
        <p:nvPicPr>
          <p:cNvPr id="28" name="Picture 27">
            <a:extLst>
              <a:ext uri="{FF2B5EF4-FFF2-40B4-BE49-F238E27FC236}">
                <a16:creationId xmlns:a16="http://schemas.microsoft.com/office/drawing/2014/main" id="{054133F1-4736-A049-AEC8-C7FC951DB4EC}"/>
              </a:ext>
            </a:extLst>
          </p:cNvPr>
          <p:cNvPicPr>
            <a:picLocks noChangeAspect="1"/>
          </p:cNvPicPr>
          <p:nvPr/>
        </p:nvPicPr>
        <p:blipFill rotWithShape="1">
          <a:blip r:embed="rId9">
            <a:alphaModFix amt="37000"/>
            <a:extLst>
              <a:ext uri="{BEBA8EAE-BF5A-486C-A8C5-ECC9F3942E4B}">
                <a14:imgProps xmlns:a14="http://schemas.microsoft.com/office/drawing/2010/main">
                  <a14:imgLayer r:embed="rId10">
                    <a14:imgEffect>
                      <a14:sharpenSoften amount="-32000"/>
                    </a14:imgEffect>
                    <a14:imgEffect>
                      <a14:colorTemperature colorTemp="5101"/>
                    </a14:imgEffect>
                    <a14:imgEffect>
                      <a14:saturation sat="286000"/>
                    </a14:imgEffect>
                    <a14:imgEffect>
                      <a14:brightnessContrast bright="9000" contrast="-10000"/>
                    </a14:imgEffect>
                  </a14:imgLayer>
                </a14:imgProps>
              </a:ext>
            </a:extLst>
          </a:blip>
          <a:srcRect l="12092" t="32154" r="13570" b="31904"/>
          <a:stretch/>
        </p:blipFill>
        <p:spPr>
          <a:xfrm rot="20525086">
            <a:off x="6657822" y="2150222"/>
            <a:ext cx="4469614" cy="2161036"/>
          </a:xfrm>
          <a:prstGeom prst="rect">
            <a:avLst/>
          </a:prstGeom>
        </p:spPr>
      </p:pic>
    </p:spTree>
    <p:extLst>
      <p:ext uri="{BB962C8B-B14F-4D97-AF65-F5344CB8AC3E}">
        <p14:creationId xmlns:p14="http://schemas.microsoft.com/office/powerpoint/2010/main" val="359067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1000"/>
                                        <p:tgtEl>
                                          <p:spTgt spid="3">
                                            <p:txEl>
                                              <p:pRg st="0" end="0"/>
                                            </p:txEl>
                                          </p:spTgt>
                                        </p:tgtEl>
                                      </p:cBhvr>
                                    </p:animEffect>
                                  </p:childTnLst>
                                </p:cTn>
                              </p:par>
                            </p:childTnLst>
                          </p:cTn>
                        </p:par>
                        <p:par>
                          <p:cTn id="9" fill="hold">
                            <p:stCondLst>
                              <p:cond delay="1000"/>
                            </p:stCondLst>
                            <p:childTnLst>
                              <p:par>
                                <p:cTn id="10" presetID="42" presetClass="entr" presetSubtype="0" fill="hold" grpId="0" nodeType="after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2500"/>
                            </p:stCondLst>
                            <p:childTnLst>
                              <p:par>
                                <p:cTn id="16" presetID="12" presetClass="entr" presetSubtype="8" fill="hold" nodeType="afterEffect">
                                  <p:stCondLst>
                                    <p:cond delay="50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5" dur="500"/>
                                        <p:tgtEl>
                                          <p:spTgt spid="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par>
                                <p:cTn id="29" presetID="52"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Scale>
                                      <p:cBhvr>
                                        <p:cTn id="3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4"/>
                                        </p:tgtEl>
                                        <p:attrNameLst>
                                          <p:attrName>ppt_x</p:attrName>
                                          <p:attrName>ppt_y</p:attrName>
                                        </p:attrNameLst>
                                      </p:cBhvr>
                                    </p:animMotion>
                                    <p:animEffect transition="in" filter="fade">
                                      <p:cBhvr>
                                        <p:cTn id="33" dur="1000"/>
                                        <p:tgtEl>
                                          <p:spTgt spid="24"/>
                                        </p:tgtEl>
                                      </p:cBhvr>
                                    </p:animEffect>
                                  </p:childTnLst>
                                </p:cTn>
                              </p:par>
                              <p:par>
                                <p:cTn id="34" presetID="23" presetClass="entr" presetSubtype="16"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43" dur="500"/>
                                        <p:tgtEl>
                                          <p:spTgt spid="3">
                                            <p:txEl>
                                              <p:pRg st="5" end="5"/>
                                            </p:txEl>
                                          </p:spTgt>
                                        </p:tgtEl>
                                      </p:cBhvr>
                                    </p:animEffect>
                                  </p:childTnLst>
                                </p:cTn>
                              </p:par>
                            </p:childTnLst>
                          </p:cTn>
                        </p:par>
                        <p:par>
                          <p:cTn id="44" fill="hold">
                            <p:stCondLst>
                              <p:cond delay="500"/>
                            </p:stCondLst>
                            <p:childTnLst>
                              <p:par>
                                <p:cTn id="45" presetID="12" presetClass="entr" presetSubtype="4" fill="hold"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8" dur="500"/>
                                        <p:tgtEl>
                                          <p:spTgt spid="3">
                                            <p:txEl>
                                              <p:pRg st="6" end="6"/>
                                            </p:txEl>
                                          </p:spTgt>
                                        </p:tgtEl>
                                      </p:cBhvr>
                                    </p:animEffect>
                                  </p:childTnLst>
                                </p:cTn>
                              </p:par>
                            </p:childTnLst>
                          </p:cTn>
                        </p:par>
                        <p:par>
                          <p:cTn id="49" fill="hold">
                            <p:stCondLst>
                              <p:cond delay="1000"/>
                            </p:stCondLst>
                            <p:childTnLst>
                              <p:par>
                                <p:cTn id="50" presetID="12" presetClass="entr" presetSubtype="4" fill="hold" nodeType="after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 calcmode="lin" valueType="num">
                                      <p:cBhvr additive="base">
                                        <p:cTn id="52"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3" dur="5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additive="base">
                                        <p:cTn id="58"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59" dur="500"/>
                                        <p:tgtEl>
                                          <p:spTgt spid="3">
                                            <p:txEl>
                                              <p:pRg st="9" end="9"/>
                                            </p:txEl>
                                          </p:spTgt>
                                        </p:tgtEl>
                                      </p:cBhvr>
                                    </p:animEffect>
                                  </p:childTnLst>
                                </p:cTn>
                              </p:par>
                            </p:childTnLst>
                          </p:cTn>
                        </p:par>
                        <p:par>
                          <p:cTn id="60" fill="hold">
                            <p:stCondLst>
                              <p:cond delay="500"/>
                            </p:stCondLst>
                            <p:childTnLst>
                              <p:par>
                                <p:cTn id="61" presetID="23" presetClass="entr" presetSubtype="16"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childTnLst>
                                </p:cTn>
                              </p:par>
                            </p:childTnLst>
                          </p:cTn>
                        </p:par>
                        <p:par>
                          <p:cTn id="65" fill="hold">
                            <p:stCondLst>
                              <p:cond delay="1000"/>
                            </p:stCondLst>
                            <p:childTnLst>
                              <p:par>
                                <p:cTn id="66" presetID="12" presetClass="entr" presetSubtype="2" fill="hold" nodeType="afterEffect">
                                  <p:stCondLst>
                                    <p:cond delay="500"/>
                                  </p:stCondLst>
                                  <p:childTnLst>
                                    <p:set>
                                      <p:cBhvr>
                                        <p:cTn id="67" dur="1" fill="hold">
                                          <p:stCondLst>
                                            <p:cond delay="0"/>
                                          </p:stCondLst>
                                        </p:cTn>
                                        <p:tgtEl>
                                          <p:spTgt spid="3">
                                            <p:txEl>
                                              <p:pRg st="10" end="10"/>
                                            </p:txEl>
                                          </p:spTgt>
                                        </p:tgtEl>
                                        <p:attrNameLst>
                                          <p:attrName>style.visibility</p:attrName>
                                        </p:attrNameLst>
                                      </p:cBhvr>
                                      <p:to>
                                        <p:strVal val="visible"/>
                                      </p:to>
                                    </p:set>
                                    <p:anim calcmode="lin" valueType="num">
                                      <p:cBhvr additive="base">
                                        <p:cTn id="68" dur="500"/>
                                        <p:tgtEl>
                                          <p:spTgt spid="3">
                                            <p:txEl>
                                              <p:pRg st="10" end="10"/>
                                            </p:txEl>
                                          </p:spTgt>
                                        </p:tgtEl>
                                        <p:attrNameLst>
                                          <p:attrName>ppt_x</p:attrName>
                                        </p:attrNameLst>
                                      </p:cBhvr>
                                      <p:tavLst>
                                        <p:tav tm="0">
                                          <p:val>
                                            <p:strVal val="#ppt_x+#ppt_w*1.125000"/>
                                          </p:val>
                                        </p:tav>
                                        <p:tav tm="100000">
                                          <p:val>
                                            <p:strVal val="#ppt_x"/>
                                          </p:val>
                                        </p:tav>
                                      </p:tavLst>
                                    </p:anim>
                                    <p:animEffect transition="in" filter="wipe(left)">
                                      <p:cBhvr>
                                        <p:cTn id="69" dur="500"/>
                                        <p:tgtEl>
                                          <p:spTgt spid="3">
                                            <p:txEl>
                                              <p:pRg st="10" end="10"/>
                                            </p:txEl>
                                          </p:spTgt>
                                        </p:tgtEl>
                                      </p:cBhvr>
                                    </p:animEffect>
                                  </p:childTnLst>
                                </p:cTn>
                              </p:par>
                            </p:childTnLst>
                          </p:cTn>
                        </p:par>
                        <p:par>
                          <p:cTn id="70" fill="hold">
                            <p:stCondLst>
                              <p:cond delay="2000"/>
                            </p:stCondLst>
                            <p:childTnLst>
                              <p:par>
                                <p:cTn id="71" presetID="12" presetClass="entr" presetSubtype="2" fill="hold" nodeType="afterEffect">
                                  <p:stCondLst>
                                    <p:cond delay="50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p:tgtEl>
                                          <p:spTgt spid="3">
                                            <p:txEl>
                                              <p:pRg st="11" end="11"/>
                                            </p:txEl>
                                          </p:spTgt>
                                        </p:tgtEl>
                                        <p:attrNameLst>
                                          <p:attrName>ppt_x</p:attrName>
                                        </p:attrNameLst>
                                      </p:cBhvr>
                                      <p:tavLst>
                                        <p:tav tm="0">
                                          <p:val>
                                            <p:strVal val="#ppt_x+#ppt_w*1.125000"/>
                                          </p:val>
                                        </p:tav>
                                        <p:tav tm="100000">
                                          <p:val>
                                            <p:strVal val="#ppt_x"/>
                                          </p:val>
                                        </p:tav>
                                      </p:tavLst>
                                    </p:anim>
                                    <p:animEffect transition="in" filter="wipe(left)">
                                      <p:cBhvr>
                                        <p:cTn id="74" dur="500"/>
                                        <p:tgtEl>
                                          <p:spTgt spid="3">
                                            <p:txEl>
                                              <p:pRg st="11" end="11"/>
                                            </p:txEl>
                                          </p:spTgt>
                                        </p:tgtEl>
                                      </p:cBhvr>
                                    </p:animEffect>
                                  </p:childTnLst>
                                </p:cTn>
                              </p:par>
                            </p:childTnLst>
                          </p:cTn>
                        </p:par>
                        <p:par>
                          <p:cTn id="75" fill="hold">
                            <p:stCondLst>
                              <p:cond delay="3000"/>
                            </p:stCondLst>
                            <p:childTnLst>
                              <p:par>
                                <p:cTn id="76" presetID="12" presetClass="entr" presetSubtype="2" fill="hold" nodeType="afterEffect">
                                  <p:stCondLst>
                                    <p:cond delay="500"/>
                                  </p:stCondLst>
                                  <p:childTnLst>
                                    <p:set>
                                      <p:cBhvr>
                                        <p:cTn id="77" dur="1" fill="hold">
                                          <p:stCondLst>
                                            <p:cond delay="0"/>
                                          </p:stCondLst>
                                        </p:cTn>
                                        <p:tgtEl>
                                          <p:spTgt spid="3">
                                            <p:txEl>
                                              <p:pRg st="12" end="12"/>
                                            </p:txEl>
                                          </p:spTgt>
                                        </p:tgtEl>
                                        <p:attrNameLst>
                                          <p:attrName>style.visibility</p:attrName>
                                        </p:attrNameLst>
                                      </p:cBhvr>
                                      <p:to>
                                        <p:strVal val="visible"/>
                                      </p:to>
                                    </p:set>
                                    <p:anim calcmode="lin" valueType="num">
                                      <p:cBhvr additive="base">
                                        <p:cTn id="78" dur="500"/>
                                        <p:tgtEl>
                                          <p:spTgt spid="3">
                                            <p:txEl>
                                              <p:pRg st="12" end="12"/>
                                            </p:txEl>
                                          </p:spTgt>
                                        </p:tgtEl>
                                        <p:attrNameLst>
                                          <p:attrName>ppt_x</p:attrName>
                                        </p:attrNameLst>
                                      </p:cBhvr>
                                      <p:tavLst>
                                        <p:tav tm="0">
                                          <p:val>
                                            <p:strVal val="#ppt_x+#ppt_w*1.125000"/>
                                          </p:val>
                                        </p:tav>
                                        <p:tav tm="100000">
                                          <p:val>
                                            <p:strVal val="#ppt_x"/>
                                          </p:val>
                                        </p:tav>
                                      </p:tavLst>
                                    </p:anim>
                                    <p:animEffect transition="in" filter="wipe(left)">
                                      <p:cBhvr>
                                        <p:cTn id="7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0BA4-0A1B-0146-AC27-B59B3685C930}"/>
              </a:ext>
            </a:extLst>
          </p:cNvPr>
          <p:cNvSpPr>
            <a:spLocks noGrp="1"/>
          </p:cNvSpPr>
          <p:nvPr>
            <p:ph sz="quarter" idx="13"/>
          </p:nvPr>
        </p:nvSpPr>
        <p:spPr>
          <a:xfrm>
            <a:off x="1294461" y="2137052"/>
            <a:ext cx="9601826" cy="3797299"/>
          </a:xfrm>
        </p:spPr>
        <p:txBody>
          <a:bodyPr>
            <a:normAutofit/>
          </a:bodyPr>
          <a:lstStyle/>
          <a:p>
            <a:pPr lvl="0"/>
            <a:r>
              <a:rPr lang="en-GB" dirty="0"/>
              <a:t>I have </a:t>
            </a:r>
            <a:r>
              <a:rPr lang="en-GB" dirty="0">
                <a:solidFill>
                  <a:srgbClr val="7030A0"/>
                </a:solidFill>
              </a:rPr>
              <a:t>[acne prone skin], </a:t>
            </a:r>
            <a:r>
              <a:rPr lang="en-GB" dirty="0"/>
              <a:t>I need to find products </a:t>
            </a:r>
            <a:r>
              <a:rPr lang="en-GB" dirty="0">
                <a:solidFill>
                  <a:srgbClr val="00B050"/>
                </a:solidFill>
              </a:rPr>
              <a:t>with</a:t>
            </a:r>
            <a:r>
              <a:rPr lang="en-GB" dirty="0"/>
              <a:t> </a:t>
            </a:r>
            <a:r>
              <a:rPr lang="en-GB" dirty="0">
                <a:solidFill>
                  <a:srgbClr val="7030A0"/>
                </a:solidFill>
              </a:rPr>
              <a:t>[salicylic acid] </a:t>
            </a:r>
            <a:r>
              <a:rPr lang="en-GB" dirty="0"/>
              <a:t>in it.</a:t>
            </a:r>
          </a:p>
          <a:p>
            <a:pPr lvl="0"/>
            <a:r>
              <a:rPr lang="en-GB" dirty="0"/>
              <a:t>As </a:t>
            </a:r>
            <a:r>
              <a:rPr lang="en-GB" dirty="0">
                <a:solidFill>
                  <a:srgbClr val="7030A0"/>
                </a:solidFill>
              </a:rPr>
              <a:t>[an allergic person]</a:t>
            </a:r>
            <a:r>
              <a:rPr lang="en-GB" dirty="0"/>
              <a:t>, I need to find products </a:t>
            </a:r>
            <a:r>
              <a:rPr lang="en-GB" dirty="0">
                <a:solidFill>
                  <a:srgbClr val="FF0000"/>
                </a:solidFill>
              </a:rPr>
              <a:t>without</a:t>
            </a:r>
            <a:r>
              <a:rPr lang="en-GB" dirty="0"/>
              <a:t> </a:t>
            </a:r>
            <a:r>
              <a:rPr lang="en-GB" dirty="0">
                <a:solidFill>
                  <a:srgbClr val="7030A0"/>
                </a:solidFill>
              </a:rPr>
              <a:t>[parabens]</a:t>
            </a:r>
            <a:r>
              <a:rPr lang="en-GB" dirty="0"/>
              <a:t> in it so </a:t>
            </a:r>
            <a:r>
              <a:rPr lang="en-GB" dirty="0">
                <a:solidFill>
                  <a:srgbClr val="7030A0"/>
                </a:solidFill>
              </a:rPr>
              <a:t>[I don’t die from a bad rash]</a:t>
            </a:r>
          </a:p>
          <a:p>
            <a:pPr lvl="0"/>
            <a:r>
              <a:rPr lang="en-GB" dirty="0"/>
              <a:t>I want a product </a:t>
            </a:r>
            <a:r>
              <a:rPr lang="en-GB" dirty="0">
                <a:solidFill>
                  <a:srgbClr val="00B050"/>
                </a:solidFill>
              </a:rPr>
              <a:t>with</a:t>
            </a:r>
            <a:r>
              <a:rPr lang="en-GB" dirty="0"/>
              <a:t> </a:t>
            </a:r>
            <a:r>
              <a:rPr lang="en-GB" dirty="0">
                <a:solidFill>
                  <a:srgbClr val="7030A0"/>
                </a:solidFill>
              </a:rPr>
              <a:t>[X as 1</a:t>
            </a:r>
            <a:r>
              <a:rPr lang="en-GB" baseline="30000" dirty="0">
                <a:solidFill>
                  <a:srgbClr val="7030A0"/>
                </a:solidFill>
              </a:rPr>
              <a:t>st </a:t>
            </a:r>
            <a:r>
              <a:rPr lang="en-GB" dirty="0">
                <a:solidFill>
                  <a:srgbClr val="7030A0"/>
                </a:solidFill>
              </a:rPr>
              <a:t>ingredient]</a:t>
            </a:r>
            <a:r>
              <a:rPr lang="en-GB" dirty="0"/>
              <a:t> and </a:t>
            </a:r>
            <a:r>
              <a:rPr lang="en-GB" dirty="0">
                <a:solidFill>
                  <a:srgbClr val="7030A0"/>
                </a:solidFill>
              </a:rPr>
              <a:t>[Y as 2</a:t>
            </a:r>
            <a:r>
              <a:rPr lang="en-GB" baseline="30000" dirty="0">
                <a:solidFill>
                  <a:srgbClr val="7030A0"/>
                </a:solidFill>
              </a:rPr>
              <a:t>nd</a:t>
            </a:r>
            <a:r>
              <a:rPr lang="en-GB" dirty="0">
                <a:solidFill>
                  <a:srgbClr val="7030A0"/>
                </a:solidFill>
              </a:rPr>
              <a:t> ingredient]</a:t>
            </a:r>
            <a:r>
              <a:rPr lang="en-GB" dirty="0"/>
              <a:t> </a:t>
            </a:r>
          </a:p>
          <a:p>
            <a:r>
              <a:rPr lang="en-GB" dirty="0"/>
              <a:t>I am a </a:t>
            </a:r>
            <a:r>
              <a:rPr lang="en-GB" dirty="0">
                <a:solidFill>
                  <a:srgbClr val="7030A0"/>
                </a:solidFill>
              </a:rPr>
              <a:t>[skincare junkie and a cosmetics nerd</a:t>
            </a:r>
            <a:r>
              <a:rPr lang="en-GB" dirty="0"/>
              <a:t>], I want a product </a:t>
            </a:r>
            <a:r>
              <a:rPr lang="en-GB" dirty="0">
                <a:solidFill>
                  <a:srgbClr val="00B050"/>
                </a:solidFill>
              </a:rPr>
              <a:t>with</a:t>
            </a:r>
            <a:r>
              <a:rPr lang="en-GB" dirty="0"/>
              <a:t> </a:t>
            </a:r>
            <a:r>
              <a:rPr lang="en-GB" dirty="0">
                <a:solidFill>
                  <a:srgbClr val="7030A0"/>
                </a:solidFill>
              </a:rPr>
              <a:t>[ingredients X,Y and Z] </a:t>
            </a:r>
            <a:r>
              <a:rPr lang="en-GB" dirty="0"/>
              <a:t>but </a:t>
            </a:r>
            <a:r>
              <a:rPr lang="en-GB" dirty="0">
                <a:solidFill>
                  <a:srgbClr val="FF0000"/>
                </a:solidFill>
              </a:rPr>
              <a:t>without</a:t>
            </a:r>
            <a:r>
              <a:rPr lang="en-GB" dirty="0"/>
              <a:t> </a:t>
            </a:r>
            <a:r>
              <a:rPr lang="en-GB" dirty="0">
                <a:solidFill>
                  <a:srgbClr val="7030A0"/>
                </a:solidFill>
              </a:rPr>
              <a:t>[ingredient U]</a:t>
            </a:r>
            <a:r>
              <a:rPr lang="en-GB" dirty="0"/>
              <a:t>.</a:t>
            </a:r>
          </a:p>
          <a:p>
            <a:pPr marL="0" indent="0">
              <a:buNone/>
            </a:pPr>
            <a:r>
              <a:rPr lang="en-GB" dirty="0"/>
              <a:t>…</a:t>
            </a:r>
          </a:p>
          <a:p>
            <a:pPr lvl="0"/>
            <a:r>
              <a:rPr lang="en-GB" dirty="0"/>
              <a:t>I want products I select to be saved in my </a:t>
            </a:r>
            <a:r>
              <a:rPr lang="en-GB" b="1" dirty="0" err="1">
                <a:solidFill>
                  <a:srgbClr val="7030A0"/>
                </a:solidFill>
              </a:rPr>
              <a:t>wishlist</a:t>
            </a:r>
            <a:r>
              <a:rPr lang="en-GB" dirty="0"/>
              <a:t> so I don’t lose them</a:t>
            </a:r>
          </a:p>
        </p:txBody>
      </p:sp>
      <p:sp>
        <p:nvSpPr>
          <p:cNvPr id="4" name="Title 1">
            <a:extLst>
              <a:ext uri="{FF2B5EF4-FFF2-40B4-BE49-F238E27FC236}">
                <a16:creationId xmlns:a16="http://schemas.microsoft.com/office/drawing/2014/main" id="{6A28A743-367D-CC43-AB24-FC733E359801}"/>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Why Cosmo?</a:t>
            </a:r>
          </a:p>
        </p:txBody>
      </p:sp>
      <p:sp>
        <p:nvSpPr>
          <p:cNvPr id="6" name="Title 1">
            <a:extLst>
              <a:ext uri="{FF2B5EF4-FFF2-40B4-BE49-F238E27FC236}">
                <a16:creationId xmlns:a16="http://schemas.microsoft.com/office/drawing/2014/main" id="{766E62AA-F8B7-A949-9397-5B5962FBEF46}"/>
              </a:ext>
            </a:extLst>
          </p:cNvPr>
          <p:cNvSpPr txBox="1">
            <a:spLocks/>
          </p:cNvSpPr>
          <p:nvPr/>
        </p:nvSpPr>
        <p:spPr>
          <a:xfrm>
            <a:off x="913149" y="1086929"/>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800" dirty="0"/>
              <a:t>User stories</a:t>
            </a:r>
          </a:p>
        </p:txBody>
      </p:sp>
      <p:sp>
        <p:nvSpPr>
          <p:cNvPr id="7" name="Title 1">
            <a:extLst>
              <a:ext uri="{FF2B5EF4-FFF2-40B4-BE49-F238E27FC236}">
                <a16:creationId xmlns:a16="http://schemas.microsoft.com/office/drawing/2014/main" id="{46ECC844-8C66-0E42-A4F1-F4E4E2745D60}"/>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Tree>
    <p:extLst>
      <p:ext uri="{BB962C8B-B14F-4D97-AF65-F5344CB8AC3E}">
        <p14:creationId xmlns:p14="http://schemas.microsoft.com/office/powerpoint/2010/main" val="396919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3">
                                            <p:txEl>
                                              <p:pRg st="0" end="0"/>
                                            </p:txEl>
                                          </p:spTgt>
                                        </p:tgtEl>
                                      </p:cBhvr>
                                    </p:animEffect>
                                  </p:childTnLst>
                                </p:cTn>
                              </p:par>
                            </p:childTnLst>
                          </p:cTn>
                        </p:par>
                        <p:par>
                          <p:cTn id="14" fill="hold">
                            <p:stCondLst>
                              <p:cond delay="1500"/>
                            </p:stCondLst>
                            <p:childTnLst>
                              <p:par>
                                <p:cTn id="15" presetID="12" presetClass="entr" presetSubtype="2"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8" dur="1000"/>
                                        <p:tgtEl>
                                          <p:spTgt spid="3">
                                            <p:txEl>
                                              <p:pRg st="1" end="1"/>
                                            </p:txEl>
                                          </p:spTgt>
                                        </p:tgtEl>
                                      </p:cBhvr>
                                    </p:animEffect>
                                  </p:childTnLst>
                                </p:cTn>
                              </p:par>
                            </p:childTnLst>
                          </p:cTn>
                        </p:par>
                        <p:par>
                          <p:cTn id="19" fill="hold">
                            <p:stCondLst>
                              <p:cond delay="2500"/>
                            </p:stCondLst>
                            <p:childTnLst>
                              <p:par>
                                <p:cTn id="20" presetID="12" presetClass="entr" presetSubtype="2"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10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3" dur="1000"/>
                                        <p:tgtEl>
                                          <p:spTgt spid="3">
                                            <p:txEl>
                                              <p:pRg st="2" end="2"/>
                                            </p:txEl>
                                          </p:spTgt>
                                        </p:tgtEl>
                                      </p:cBhvr>
                                    </p:animEffect>
                                  </p:childTnLst>
                                </p:cTn>
                              </p:par>
                            </p:childTnLst>
                          </p:cTn>
                        </p:par>
                        <p:par>
                          <p:cTn id="24" fill="hold">
                            <p:stCondLst>
                              <p:cond delay="3500"/>
                            </p:stCondLst>
                            <p:childTnLst>
                              <p:par>
                                <p:cTn id="25" presetID="12" presetClass="entr" presetSubtype="2"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10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8" dur="1000"/>
                                        <p:tgtEl>
                                          <p:spTgt spid="3">
                                            <p:txEl>
                                              <p:pRg st="3" end="3"/>
                                            </p:txEl>
                                          </p:spTgt>
                                        </p:tgtEl>
                                      </p:cBhvr>
                                    </p:animEffect>
                                  </p:childTnLst>
                                </p:cTn>
                              </p:par>
                            </p:childTnLst>
                          </p:cTn>
                        </p:par>
                        <p:par>
                          <p:cTn id="29" fill="hold">
                            <p:stCondLst>
                              <p:cond delay="4500"/>
                            </p:stCondLst>
                            <p:childTnLst>
                              <p:par>
                                <p:cTn id="30" presetID="12" presetClass="entr" presetSubtype="2"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10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33" dur="1000"/>
                                        <p:tgtEl>
                                          <p:spTgt spid="3">
                                            <p:txEl>
                                              <p:pRg st="4" end="4"/>
                                            </p:txEl>
                                          </p:spTgt>
                                        </p:tgtEl>
                                      </p:cBhvr>
                                    </p:animEffect>
                                  </p:childTnLst>
                                </p:cTn>
                              </p:par>
                            </p:childTnLst>
                          </p:cTn>
                        </p:par>
                        <p:par>
                          <p:cTn id="34" fill="hold">
                            <p:stCondLst>
                              <p:cond delay="5500"/>
                            </p:stCondLst>
                            <p:childTnLst>
                              <p:par>
                                <p:cTn id="35" presetID="12" presetClass="entr" presetSubtype="2"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8"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E92A7-3C0F-514C-8D40-2D90555F3C03}"/>
              </a:ext>
            </a:extLst>
          </p:cNvPr>
          <p:cNvSpPr>
            <a:spLocks noGrp="1"/>
          </p:cNvSpPr>
          <p:nvPr>
            <p:ph sz="quarter" idx="13"/>
          </p:nvPr>
        </p:nvSpPr>
        <p:spPr>
          <a:xfrm>
            <a:off x="3778623" y="1125832"/>
            <a:ext cx="7019363" cy="5204630"/>
          </a:xfrm>
        </p:spPr>
        <p:txBody>
          <a:bodyPr>
            <a:normAutofit fontScale="92500" lnSpcReduction="20000"/>
          </a:bodyPr>
          <a:lstStyle/>
          <a:p>
            <a:r>
              <a:rPr lang="en-GB" sz="2800" dirty="0"/>
              <a:t>Users side</a:t>
            </a:r>
          </a:p>
          <a:p>
            <a:pPr lvl="1"/>
            <a:r>
              <a:rPr lang="en-GB" sz="2400" dirty="0"/>
              <a:t>Sign up/Create account </a:t>
            </a:r>
          </a:p>
          <a:p>
            <a:pPr lvl="1"/>
            <a:r>
              <a:rPr lang="en-GB" sz="2400" dirty="0"/>
              <a:t>log in/LOG OUT</a:t>
            </a:r>
          </a:p>
          <a:p>
            <a:pPr marL="0" indent="0">
              <a:buNone/>
            </a:pPr>
            <a:endParaRPr lang="en-GB" sz="2600" dirty="0"/>
          </a:p>
          <a:p>
            <a:r>
              <a:rPr lang="en-GB" sz="2800" dirty="0"/>
              <a:t>Products side</a:t>
            </a:r>
          </a:p>
          <a:p>
            <a:pPr lvl="1"/>
            <a:r>
              <a:rPr lang="en-GB" sz="2400" dirty="0"/>
              <a:t>Search for products (multi-criteria)</a:t>
            </a:r>
          </a:p>
          <a:p>
            <a:pPr lvl="1"/>
            <a:r>
              <a:rPr lang="en-GB" sz="2400" dirty="0"/>
              <a:t>Display Results</a:t>
            </a:r>
          </a:p>
          <a:p>
            <a:pPr marL="0" indent="0">
              <a:buNone/>
            </a:pPr>
            <a:endParaRPr lang="en-GB" sz="2600" dirty="0"/>
          </a:p>
          <a:p>
            <a:r>
              <a:rPr lang="en-GB" sz="2800" dirty="0"/>
              <a:t>Wishlist side</a:t>
            </a:r>
          </a:p>
          <a:p>
            <a:pPr lvl="1"/>
            <a:r>
              <a:rPr lang="en-GB" sz="2400" dirty="0"/>
              <a:t>save selected products to User </a:t>
            </a:r>
            <a:r>
              <a:rPr lang="en-GB" sz="2400" dirty="0" err="1"/>
              <a:t>wishlist</a:t>
            </a:r>
            <a:endParaRPr lang="en-GB" sz="2400" dirty="0"/>
          </a:p>
          <a:p>
            <a:pPr lvl="1"/>
            <a:r>
              <a:rPr lang="en-GB" sz="2400" dirty="0"/>
              <a:t>Manage </a:t>
            </a:r>
            <a:r>
              <a:rPr lang="en-GB" sz="2400" dirty="0" err="1"/>
              <a:t>wishlist</a:t>
            </a:r>
            <a:r>
              <a:rPr lang="en-GB" sz="2400" dirty="0"/>
              <a:t> items</a:t>
            </a:r>
          </a:p>
        </p:txBody>
      </p:sp>
      <p:sp>
        <p:nvSpPr>
          <p:cNvPr id="5" name="Title 1">
            <a:extLst>
              <a:ext uri="{FF2B5EF4-FFF2-40B4-BE49-F238E27FC236}">
                <a16:creationId xmlns:a16="http://schemas.microsoft.com/office/drawing/2014/main" id="{FFE4A3E7-FEE7-494F-AB65-B3FCC1E2CC37}"/>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Main Features</a:t>
            </a:r>
          </a:p>
        </p:txBody>
      </p:sp>
      <p:sp>
        <p:nvSpPr>
          <p:cNvPr id="6" name="Title 1">
            <a:extLst>
              <a:ext uri="{FF2B5EF4-FFF2-40B4-BE49-F238E27FC236}">
                <a16:creationId xmlns:a16="http://schemas.microsoft.com/office/drawing/2014/main" id="{2B4331F3-04D2-674E-A65D-B49A54A528A1}"/>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pic>
        <p:nvPicPr>
          <p:cNvPr id="8" name="Picture 7">
            <a:extLst>
              <a:ext uri="{FF2B5EF4-FFF2-40B4-BE49-F238E27FC236}">
                <a16:creationId xmlns:a16="http://schemas.microsoft.com/office/drawing/2014/main" id="{97DB63EE-3361-DB4E-A095-39EF77146349}"/>
              </a:ext>
            </a:extLst>
          </p:cNvPr>
          <p:cNvPicPr>
            <a:picLocks noChangeAspect="1"/>
          </p:cNvPicPr>
          <p:nvPr/>
        </p:nvPicPr>
        <p:blipFill>
          <a:blip r:embed="rId2"/>
          <a:stretch>
            <a:fillRect/>
          </a:stretch>
        </p:blipFill>
        <p:spPr>
          <a:xfrm>
            <a:off x="2007937" y="2952191"/>
            <a:ext cx="1224000" cy="1224000"/>
          </a:xfrm>
          <a:prstGeom prst="rect">
            <a:avLst/>
          </a:prstGeom>
        </p:spPr>
      </p:pic>
      <p:pic>
        <p:nvPicPr>
          <p:cNvPr id="14" name="Picture 13">
            <a:extLst>
              <a:ext uri="{FF2B5EF4-FFF2-40B4-BE49-F238E27FC236}">
                <a16:creationId xmlns:a16="http://schemas.microsoft.com/office/drawing/2014/main" id="{9E6D130A-A531-C147-A53D-A70D990E5E1E}"/>
              </a:ext>
            </a:extLst>
          </p:cNvPr>
          <p:cNvPicPr>
            <a:picLocks noChangeAspect="1"/>
          </p:cNvPicPr>
          <p:nvPr/>
        </p:nvPicPr>
        <p:blipFill>
          <a:blip r:embed="rId3"/>
          <a:stretch>
            <a:fillRect/>
          </a:stretch>
        </p:blipFill>
        <p:spPr>
          <a:xfrm>
            <a:off x="2007937" y="1125832"/>
            <a:ext cx="1224000" cy="1224000"/>
          </a:xfrm>
          <a:prstGeom prst="rect">
            <a:avLst/>
          </a:prstGeom>
        </p:spPr>
      </p:pic>
      <p:pic>
        <p:nvPicPr>
          <p:cNvPr id="16" name="Picture 15">
            <a:extLst>
              <a:ext uri="{FF2B5EF4-FFF2-40B4-BE49-F238E27FC236}">
                <a16:creationId xmlns:a16="http://schemas.microsoft.com/office/drawing/2014/main" id="{071EF1D8-D6F3-A249-AA68-E769B609567E}"/>
              </a:ext>
            </a:extLst>
          </p:cNvPr>
          <p:cNvPicPr>
            <a:picLocks noChangeAspect="1"/>
          </p:cNvPicPr>
          <p:nvPr/>
        </p:nvPicPr>
        <p:blipFill>
          <a:blip r:embed="rId4"/>
          <a:stretch>
            <a:fillRect/>
          </a:stretch>
        </p:blipFill>
        <p:spPr>
          <a:xfrm>
            <a:off x="2007937" y="4778550"/>
            <a:ext cx="1224000" cy="1224000"/>
          </a:xfrm>
          <a:prstGeom prst="rect">
            <a:avLst/>
          </a:prstGeom>
        </p:spPr>
      </p:pic>
    </p:spTree>
    <p:extLst>
      <p:ext uri="{BB962C8B-B14F-4D97-AF65-F5344CB8AC3E}">
        <p14:creationId xmlns:p14="http://schemas.microsoft.com/office/powerpoint/2010/main" val="342282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par>
                                <p:cTn id="9" presetID="12" presetClass="entr" presetSubtype="4"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500"/>
                            </p:stCondLst>
                            <p:childTnLst>
                              <p:par>
                                <p:cTn id="14" presetID="12" presetClass="entr" presetSubtype="2" fill="hold" nodeType="afterEffect">
                                  <p:stCondLst>
                                    <p:cond delay="25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500"/>
                                        <p:tgtEl>
                                          <p:spTgt spid="3">
                                            <p:txEl>
                                              <p:pRg st="1" end="1"/>
                                            </p:txEl>
                                          </p:spTgt>
                                        </p:tgtEl>
                                      </p:cBhvr>
                                    </p:animEffect>
                                  </p:childTnLst>
                                </p:cTn>
                              </p:par>
                            </p:childTnLst>
                          </p:cTn>
                        </p:par>
                        <p:par>
                          <p:cTn id="18" fill="hold">
                            <p:stCondLst>
                              <p:cond delay="1250"/>
                            </p:stCondLst>
                            <p:childTnLst>
                              <p:par>
                                <p:cTn id="19" presetID="12" presetClass="entr" presetSubtype="2" fill="hold" nodeType="afterEffect">
                                  <p:stCondLst>
                                    <p:cond delay="25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right)">
                                      <p:cBhvr>
                                        <p:cTn id="28" dur="500"/>
                                        <p:tgtEl>
                                          <p:spTgt spid="8"/>
                                        </p:tgtEl>
                                      </p:cBhvr>
                                    </p:animEffect>
                                  </p:childTnLst>
                                </p:cTn>
                              </p:par>
                              <p:par>
                                <p:cTn id="29" presetID="1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par>
                          <p:cTn id="33" fill="hold">
                            <p:stCondLst>
                              <p:cond delay="500"/>
                            </p:stCondLst>
                            <p:childTnLst>
                              <p:par>
                                <p:cTn id="34" presetID="12" presetClass="entr" presetSubtype="2" fill="hold" nodeType="afterEffect">
                                  <p:stCondLst>
                                    <p:cond delay="25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3">
                                            <p:txEl>
                                              <p:pRg st="5" end="5"/>
                                            </p:txEl>
                                          </p:spTgt>
                                        </p:tgtEl>
                                      </p:cBhvr>
                                    </p:animEffect>
                                  </p:childTnLst>
                                </p:cTn>
                              </p:par>
                            </p:childTnLst>
                          </p:cTn>
                        </p:par>
                        <p:par>
                          <p:cTn id="38" fill="hold">
                            <p:stCondLst>
                              <p:cond delay="1250"/>
                            </p:stCondLst>
                            <p:childTnLst>
                              <p:par>
                                <p:cTn id="39" presetID="12" presetClass="entr" presetSubtype="2" fill="hold" nodeType="afterEffect">
                                  <p:stCondLst>
                                    <p:cond delay="25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ppt_x</p:attrName>
                                        </p:attrNameLst>
                                      </p:cBhvr>
                                      <p:tavLst>
                                        <p:tav tm="0">
                                          <p:val>
                                            <p:strVal val="#ppt_x-#ppt_w*1.125000"/>
                                          </p:val>
                                        </p:tav>
                                        <p:tav tm="100000">
                                          <p:val>
                                            <p:strVal val="#ppt_x"/>
                                          </p:val>
                                        </p:tav>
                                      </p:tavLst>
                                    </p:anim>
                                    <p:animEffect transition="in" filter="wipe(right)">
                                      <p:cBhvr>
                                        <p:cTn id="48" dur="500"/>
                                        <p:tgtEl>
                                          <p:spTgt spid="16"/>
                                        </p:tgtEl>
                                      </p:cBhvr>
                                    </p:animEffect>
                                  </p:childTnLst>
                                </p:cTn>
                              </p:par>
                              <p:par>
                                <p:cTn id="49" presetID="12" presetClass="entr" presetSubtype="4"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2" dur="500"/>
                                        <p:tgtEl>
                                          <p:spTgt spid="3">
                                            <p:txEl>
                                              <p:pRg st="8" end="8"/>
                                            </p:txEl>
                                          </p:spTgt>
                                        </p:tgtEl>
                                      </p:cBhvr>
                                    </p:animEffect>
                                  </p:childTnLst>
                                </p:cTn>
                              </p:par>
                            </p:childTnLst>
                          </p:cTn>
                        </p:par>
                        <p:par>
                          <p:cTn id="53" fill="hold">
                            <p:stCondLst>
                              <p:cond delay="500"/>
                            </p:stCondLst>
                            <p:childTnLst>
                              <p:par>
                                <p:cTn id="54" presetID="12" presetClass="entr" presetSubtype="2" fill="hold" nodeType="afterEffect">
                                  <p:stCondLst>
                                    <p:cond delay="25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additive="base">
                                        <p:cTn id="56"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left)">
                                      <p:cBhvr>
                                        <p:cTn id="57" dur="500"/>
                                        <p:tgtEl>
                                          <p:spTgt spid="3">
                                            <p:txEl>
                                              <p:pRg st="9" end="9"/>
                                            </p:txEl>
                                          </p:spTgt>
                                        </p:tgtEl>
                                      </p:cBhvr>
                                    </p:animEffect>
                                  </p:childTnLst>
                                </p:cTn>
                              </p:par>
                            </p:childTnLst>
                          </p:cTn>
                        </p:par>
                        <p:par>
                          <p:cTn id="58" fill="hold">
                            <p:stCondLst>
                              <p:cond delay="1250"/>
                            </p:stCondLst>
                            <p:childTnLst>
                              <p:par>
                                <p:cTn id="59" presetID="12" presetClass="entr" presetSubtype="2" fill="hold" nodeType="afterEffect">
                                  <p:stCondLst>
                                    <p:cond delay="25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p:tgtEl>
                                          <p:spTgt spid="3">
                                            <p:txEl>
                                              <p:pRg st="10" end="10"/>
                                            </p:txEl>
                                          </p:spTgt>
                                        </p:tgtEl>
                                        <p:attrNameLst>
                                          <p:attrName>ppt_x</p:attrName>
                                        </p:attrNameLst>
                                      </p:cBhvr>
                                      <p:tavLst>
                                        <p:tav tm="0">
                                          <p:val>
                                            <p:strVal val="#ppt_x+#ppt_w*1.125000"/>
                                          </p:val>
                                        </p:tav>
                                        <p:tav tm="100000">
                                          <p:val>
                                            <p:strVal val="#ppt_x"/>
                                          </p:val>
                                        </p:tav>
                                      </p:tavLst>
                                    </p:anim>
                                    <p:animEffect transition="in" filter="wipe(left)">
                                      <p:cBhvr>
                                        <p:cTn id="6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exagon 9">
            <a:extLst>
              <a:ext uri="{FF2B5EF4-FFF2-40B4-BE49-F238E27FC236}">
                <a16:creationId xmlns:a16="http://schemas.microsoft.com/office/drawing/2014/main" id="{046799B7-6DD7-C444-81FD-3318D4C76573}"/>
              </a:ext>
            </a:extLst>
          </p:cNvPr>
          <p:cNvSpPr/>
          <p:nvPr/>
        </p:nvSpPr>
        <p:spPr>
          <a:xfrm>
            <a:off x="4319983" y="1715421"/>
            <a:ext cx="1796081" cy="1201923"/>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Products</a:t>
            </a:r>
          </a:p>
          <a:p>
            <a:pPr algn="ctr"/>
            <a:r>
              <a:rPr lang="en-GB" sz="2400" dirty="0"/>
              <a:t>DB Utils</a:t>
            </a:r>
          </a:p>
        </p:txBody>
      </p:sp>
      <p:sp>
        <p:nvSpPr>
          <p:cNvPr id="11" name="Hexagon 10">
            <a:extLst>
              <a:ext uri="{FF2B5EF4-FFF2-40B4-BE49-F238E27FC236}">
                <a16:creationId xmlns:a16="http://schemas.microsoft.com/office/drawing/2014/main" id="{8D7D9CFE-0835-7946-9BED-6ED123D07B89}"/>
              </a:ext>
            </a:extLst>
          </p:cNvPr>
          <p:cNvSpPr/>
          <p:nvPr/>
        </p:nvSpPr>
        <p:spPr>
          <a:xfrm>
            <a:off x="4319983" y="5115731"/>
            <a:ext cx="1796081" cy="1201923"/>
          </a:xfrm>
          <a:prstGeom prst="hexagon">
            <a:avLst/>
          </a:prstGeom>
          <a:gradFill flip="none" rotWithShape="1">
            <a:gsLst>
              <a:gs pos="0">
                <a:schemeClr val="bg1"/>
              </a:gs>
              <a:gs pos="85000">
                <a:srgbClr val="8CADEA"/>
              </a:gs>
              <a:gs pos="75000">
                <a:srgbClr val="0070C0">
                  <a:tint val="44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Users </a:t>
            </a:r>
          </a:p>
          <a:p>
            <a:pPr algn="ctr"/>
            <a:r>
              <a:rPr lang="en-GB" sz="2400" dirty="0"/>
              <a:t>DB Utils</a:t>
            </a:r>
          </a:p>
        </p:txBody>
      </p:sp>
      <p:sp>
        <p:nvSpPr>
          <p:cNvPr id="12" name="Can 11">
            <a:extLst>
              <a:ext uri="{FF2B5EF4-FFF2-40B4-BE49-F238E27FC236}">
                <a16:creationId xmlns:a16="http://schemas.microsoft.com/office/drawing/2014/main" id="{86EE2718-EA88-9A48-80A8-11FDAD0BDA24}"/>
              </a:ext>
            </a:extLst>
          </p:cNvPr>
          <p:cNvSpPr/>
          <p:nvPr/>
        </p:nvSpPr>
        <p:spPr>
          <a:xfrm>
            <a:off x="1425162" y="1557299"/>
            <a:ext cx="1671580" cy="1528710"/>
          </a:xfrm>
          <a:prstGeom prst="can">
            <a:avLst/>
          </a:prstGeom>
          <a:gradFill flip="none" rotWithShape="1">
            <a:gsLst>
              <a:gs pos="0">
                <a:srgbClr val="FFDE80"/>
              </a:gs>
              <a:gs pos="50000">
                <a:srgbClr val="FFC000">
                  <a:tint val="44500"/>
                  <a:satMod val="160000"/>
                </a:srgbClr>
              </a:gs>
              <a:gs pos="100000">
                <a:srgbClr val="FFC0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Products </a:t>
            </a:r>
          </a:p>
          <a:p>
            <a:pPr algn="ctr"/>
            <a:r>
              <a:rPr lang="en-GB" sz="2400" dirty="0"/>
              <a:t>DB</a:t>
            </a:r>
          </a:p>
        </p:txBody>
      </p:sp>
      <p:sp>
        <p:nvSpPr>
          <p:cNvPr id="13" name="Can 12">
            <a:extLst>
              <a:ext uri="{FF2B5EF4-FFF2-40B4-BE49-F238E27FC236}">
                <a16:creationId xmlns:a16="http://schemas.microsoft.com/office/drawing/2014/main" id="{A5BF49B4-0719-7043-A3D8-3D06BB049759}"/>
              </a:ext>
            </a:extLst>
          </p:cNvPr>
          <p:cNvSpPr/>
          <p:nvPr/>
        </p:nvSpPr>
        <p:spPr>
          <a:xfrm>
            <a:off x="1425162" y="4121355"/>
            <a:ext cx="1671580" cy="1528710"/>
          </a:xfrm>
          <a:prstGeom prst="can">
            <a:avLst/>
          </a:prstGeom>
          <a:gradFill flip="none" rotWithShape="1">
            <a:gsLst>
              <a:gs pos="0">
                <a:srgbClr val="00A3AF">
                  <a:tint val="66000"/>
                  <a:satMod val="160000"/>
                </a:srgbClr>
              </a:gs>
              <a:gs pos="50000">
                <a:srgbClr val="00A3AF">
                  <a:tint val="44500"/>
                  <a:satMod val="160000"/>
                </a:srgbClr>
              </a:gs>
              <a:gs pos="100000">
                <a:srgbClr val="00A3AF">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Users &amp;</a:t>
            </a:r>
          </a:p>
          <a:p>
            <a:pPr algn="ctr"/>
            <a:r>
              <a:rPr lang="en-GB" sz="2400" dirty="0"/>
              <a:t>Wishlist</a:t>
            </a:r>
          </a:p>
          <a:p>
            <a:pPr algn="ctr"/>
            <a:r>
              <a:rPr lang="en-GB" sz="2400" dirty="0"/>
              <a:t>DB</a:t>
            </a:r>
          </a:p>
        </p:txBody>
      </p:sp>
      <p:sp>
        <p:nvSpPr>
          <p:cNvPr id="15" name="Oval 14">
            <a:extLst>
              <a:ext uri="{FF2B5EF4-FFF2-40B4-BE49-F238E27FC236}">
                <a16:creationId xmlns:a16="http://schemas.microsoft.com/office/drawing/2014/main" id="{BF9B60A6-4CA3-A845-AD5C-4925BD837B2B}"/>
              </a:ext>
            </a:extLst>
          </p:cNvPr>
          <p:cNvSpPr/>
          <p:nvPr/>
        </p:nvSpPr>
        <p:spPr>
          <a:xfrm>
            <a:off x="6953556" y="2703420"/>
            <a:ext cx="1528710" cy="1528710"/>
          </a:xfrm>
          <a:prstGeom prst="ellipse">
            <a:avLst/>
          </a:prstGeom>
          <a:gradFill flip="none" rotWithShape="1">
            <a:gsLst>
              <a:gs pos="85000">
                <a:srgbClr val="FF7D00">
                  <a:tint val="66000"/>
                  <a:satMod val="160000"/>
                </a:srgbClr>
              </a:gs>
              <a:gs pos="60000">
                <a:srgbClr val="FF7D00">
                  <a:tint val="44500"/>
                  <a:satMod val="160000"/>
                </a:srgbClr>
              </a:gs>
              <a:gs pos="0">
                <a:srgbClr val="FF7D00">
                  <a:tint val="23500"/>
                  <a:satMod val="160000"/>
                </a:srgbClr>
              </a:gs>
            </a:gsLst>
            <a:path path="circle">
              <a:fillToRect l="50000" t="50000" r="50000" b="50000"/>
            </a:path>
            <a:tileRect/>
          </a:grad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ysClr val="windowText" lastClr="000000"/>
                </a:solidFill>
              </a:rPr>
              <a:t>API</a:t>
            </a:r>
          </a:p>
        </p:txBody>
      </p:sp>
      <p:cxnSp>
        <p:nvCxnSpPr>
          <p:cNvPr id="17" name="Straight Arrow Connector 16">
            <a:extLst>
              <a:ext uri="{FF2B5EF4-FFF2-40B4-BE49-F238E27FC236}">
                <a16:creationId xmlns:a16="http://schemas.microsoft.com/office/drawing/2014/main" id="{EBCB85C6-E906-7245-8519-CD97E22E7C1C}"/>
              </a:ext>
            </a:extLst>
          </p:cNvPr>
          <p:cNvCxnSpPr>
            <a:cxnSpLocks/>
            <a:stCxn id="12" idx="4"/>
            <a:endCxn id="10" idx="3"/>
          </p:cNvCxnSpPr>
          <p:nvPr/>
        </p:nvCxnSpPr>
        <p:spPr>
          <a:xfrm flipV="1">
            <a:off x="3096742" y="2316383"/>
            <a:ext cx="1223241" cy="5271"/>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FCE3C9-A87C-1948-9BC3-5811A8704B42}"/>
              </a:ext>
            </a:extLst>
          </p:cNvPr>
          <p:cNvCxnSpPr>
            <a:cxnSpLocks/>
            <a:stCxn id="13" idx="4"/>
            <a:endCxn id="11" idx="3"/>
          </p:cNvCxnSpPr>
          <p:nvPr/>
        </p:nvCxnSpPr>
        <p:spPr>
          <a:xfrm>
            <a:off x="3096742" y="4885710"/>
            <a:ext cx="1223241" cy="830983"/>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D66BD04-CEA7-6E44-A7A0-9441B255EC0F}"/>
              </a:ext>
            </a:extLst>
          </p:cNvPr>
          <p:cNvCxnSpPr>
            <a:cxnSpLocks/>
            <a:endCxn id="15" idx="1"/>
          </p:cNvCxnSpPr>
          <p:nvPr/>
        </p:nvCxnSpPr>
        <p:spPr>
          <a:xfrm>
            <a:off x="6116064" y="2316383"/>
            <a:ext cx="1061366" cy="610912"/>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97021E-F638-4F44-B689-2350399D940D}"/>
              </a:ext>
            </a:extLst>
          </p:cNvPr>
          <p:cNvCxnSpPr>
            <a:cxnSpLocks/>
            <a:stCxn id="11" idx="0"/>
            <a:endCxn id="15" idx="3"/>
          </p:cNvCxnSpPr>
          <p:nvPr/>
        </p:nvCxnSpPr>
        <p:spPr>
          <a:xfrm flipV="1">
            <a:off x="6116064" y="4008255"/>
            <a:ext cx="1061366" cy="1708438"/>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C0CD9C-A322-E142-B162-2FF767157A6B}"/>
              </a:ext>
            </a:extLst>
          </p:cNvPr>
          <p:cNvCxnSpPr>
            <a:cxnSpLocks/>
            <a:stCxn id="15" idx="6"/>
            <a:endCxn id="22" idx="1"/>
          </p:cNvCxnSpPr>
          <p:nvPr/>
        </p:nvCxnSpPr>
        <p:spPr>
          <a:xfrm flipV="1">
            <a:off x="8482266" y="3462800"/>
            <a:ext cx="1127767" cy="4975"/>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581685B-F65C-B049-BAA1-599B37098156}"/>
              </a:ext>
            </a:extLst>
          </p:cNvPr>
          <p:cNvSpPr/>
          <p:nvPr/>
        </p:nvSpPr>
        <p:spPr>
          <a:xfrm>
            <a:off x="9610033" y="2917344"/>
            <a:ext cx="1850509" cy="1090912"/>
          </a:xfrm>
          <a:prstGeom prst="rect">
            <a:avLst/>
          </a:prstGeom>
          <a:gradFill flip="none" rotWithShape="1">
            <a:gsLst>
              <a:gs pos="85000">
                <a:srgbClr val="F6A4E2"/>
              </a:gs>
              <a:gs pos="75000">
                <a:srgbClr val="D973C3">
                  <a:tint val="44500"/>
                  <a:satMod val="160000"/>
                </a:srgbClr>
              </a:gs>
              <a:gs pos="0">
                <a:srgbClr val="D973C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Website UI</a:t>
            </a:r>
          </a:p>
        </p:txBody>
      </p:sp>
      <p:sp>
        <p:nvSpPr>
          <p:cNvPr id="23" name="Hexagon 22">
            <a:extLst>
              <a:ext uri="{FF2B5EF4-FFF2-40B4-BE49-F238E27FC236}">
                <a16:creationId xmlns:a16="http://schemas.microsoft.com/office/drawing/2014/main" id="{01985A29-0449-1B47-86DA-1836D557DCBC}"/>
              </a:ext>
            </a:extLst>
          </p:cNvPr>
          <p:cNvSpPr/>
          <p:nvPr/>
        </p:nvSpPr>
        <p:spPr>
          <a:xfrm>
            <a:off x="4319983" y="3418547"/>
            <a:ext cx="1796081" cy="1201923"/>
          </a:xfrm>
          <a:prstGeom prst="hexagon">
            <a:avLst/>
          </a:prstGeom>
          <a:gradFill flip="none" rotWithShape="1">
            <a:gsLst>
              <a:gs pos="85000">
                <a:srgbClr val="BEF397"/>
              </a:gs>
              <a:gs pos="75000">
                <a:srgbClr val="92D050">
                  <a:tint val="44500"/>
                  <a:satMod val="160000"/>
                </a:srgbClr>
              </a:gs>
              <a:gs pos="0">
                <a:srgbClr val="92D05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Wishlist </a:t>
            </a:r>
          </a:p>
          <a:p>
            <a:pPr algn="ctr"/>
            <a:r>
              <a:rPr lang="en-GB" sz="2400" dirty="0"/>
              <a:t>DB Utils</a:t>
            </a:r>
          </a:p>
        </p:txBody>
      </p:sp>
      <p:cxnSp>
        <p:nvCxnSpPr>
          <p:cNvPr id="24" name="Straight Arrow Connector 23">
            <a:extLst>
              <a:ext uri="{FF2B5EF4-FFF2-40B4-BE49-F238E27FC236}">
                <a16:creationId xmlns:a16="http://schemas.microsoft.com/office/drawing/2014/main" id="{D0CE9766-DA17-0546-9ECA-1ED86C237663}"/>
              </a:ext>
            </a:extLst>
          </p:cNvPr>
          <p:cNvCxnSpPr>
            <a:cxnSpLocks/>
            <a:stCxn id="13" idx="4"/>
            <a:endCxn id="23" idx="3"/>
          </p:cNvCxnSpPr>
          <p:nvPr/>
        </p:nvCxnSpPr>
        <p:spPr>
          <a:xfrm flipV="1">
            <a:off x="3096742" y="4019509"/>
            <a:ext cx="1223241" cy="866201"/>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2485BD-35C5-3240-8B54-22CF13B65FA6}"/>
              </a:ext>
            </a:extLst>
          </p:cNvPr>
          <p:cNvCxnSpPr>
            <a:cxnSpLocks/>
            <a:stCxn id="23" idx="0"/>
            <a:endCxn id="15" idx="2"/>
          </p:cNvCxnSpPr>
          <p:nvPr/>
        </p:nvCxnSpPr>
        <p:spPr>
          <a:xfrm flipV="1">
            <a:off x="6116064" y="3467775"/>
            <a:ext cx="837491" cy="551734"/>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BE63809A-BF54-9F47-BE3F-6B2419EEFF16}"/>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Application Diagram</a:t>
            </a:r>
          </a:p>
        </p:txBody>
      </p:sp>
      <p:sp>
        <p:nvSpPr>
          <p:cNvPr id="27" name="Title 1">
            <a:extLst>
              <a:ext uri="{FF2B5EF4-FFF2-40B4-BE49-F238E27FC236}">
                <a16:creationId xmlns:a16="http://schemas.microsoft.com/office/drawing/2014/main" id="{F195E759-1A2E-8E4F-8DC7-40A21F06DCDF}"/>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Tree>
    <p:extLst>
      <p:ext uri="{BB962C8B-B14F-4D97-AF65-F5344CB8AC3E}">
        <p14:creationId xmlns:p14="http://schemas.microsoft.com/office/powerpoint/2010/main" val="240841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10" name="Title 1">
            <a:extLst>
              <a:ext uri="{FF2B5EF4-FFF2-40B4-BE49-F238E27FC236}">
                <a16:creationId xmlns:a16="http://schemas.microsoft.com/office/drawing/2014/main" id="{57BF02D8-3730-8542-B020-EFD0D112B1BF}"/>
              </a:ext>
            </a:extLst>
          </p:cNvPr>
          <p:cNvSpPr txBox="1">
            <a:spLocks/>
          </p:cNvSpPr>
          <p:nvPr/>
        </p:nvSpPr>
        <p:spPr>
          <a:xfrm>
            <a:off x="913149" y="130834"/>
            <a:ext cx="10364451" cy="95609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Libraries</a:t>
            </a:r>
          </a:p>
        </p:txBody>
      </p:sp>
      <p:pic>
        <p:nvPicPr>
          <p:cNvPr id="16" name="Picture 15">
            <a:extLst>
              <a:ext uri="{FF2B5EF4-FFF2-40B4-BE49-F238E27FC236}">
                <a16:creationId xmlns:a16="http://schemas.microsoft.com/office/drawing/2014/main" id="{1CC8D15D-A773-2E4E-A814-130216D89371}"/>
              </a:ext>
            </a:extLst>
          </p:cNvPr>
          <p:cNvPicPr>
            <a:picLocks noChangeAspect="1"/>
          </p:cNvPicPr>
          <p:nvPr/>
        </p:nvPicPr>
        <p:blipFill>
          <a:blip r:embed="rId3"/>
          <a:stretch>
            <a:fillRect/>
          </a:stretch>
        </p:blipFill>
        <p:spPr>
          <a:xfrm>
            <a:off x="1570892" y="-1487047"/>
            <a:ext cx="1156222" cy="1156222"/>
          </a:xfrm>
          <a:prstGeom prst="rect">
            <a:avLst/>
          </a:prstGeom>
        </p:spPr>
      </p:pic>
      <p:sp>
        <p:nvSpPr>
          <p:cNvPr id="4" name="Content Placeholder 3">
            <a:extLst>
              <a:ext uri="{FF2B5EF4-FFF2-40B4-BE49-F238E27FC236}">
                <a16:creationId xmlns:a16="http://schemas.microsoft.com/office/drawing/2014/main" id="{5E732ABF-764E-F84F-B8A6-E6F7763E2DD8}"/>
              </a:ext>
            </a:extLst>
          </p:cNvPr>
          <p:cNvSpPr>
            <a:spLocks noGrp="1"/>
          </p:cNvSpPr>
          <p:nvPr>
            <p:ph sz="quarter" idx="13"/>
          </p:nvPr>
        </p:nvSpPr>
        <p:spPr>
          <a:xfrm>
            <a:off x="913774" y="908026"/>
            <a:ext cx="10808326" cy="5610935"/>
          </a:xfrm>
        </p:spPr>
        <p:txBody>
          <a:bodyPr>
            <a:noAutofit/>
          </a:bodyPr>
          <a:lstStyle/>
          <a:p>
            <a:pPr>
              <a:lnSpc>
                <a:spcPct val="110000"/>
              </a:lnSpc>
            </a:pPr>
            <a:r>
              <a:rPr lang="en-GB" sz="1800" dirty="0" err="1"/>
              <a:t>mysql.connector</a:t>
            </a:r>
            <a:r>
              <a:rPr lang="en-GB" sz="1800" dirty="0"/>
              <a:t> to connect to SQL DB</a:t>
            </a:r>
          </a:p>
          <a:p>
            <a:pPr>
              <a:lnSpc>
                <a:spcPct val="110000"/>
              </a:lnSpc>
            </a:pPr>
            <a:r>
              <a:rPr lang="en-GB" sz="1800" dirty="0"/>
              <a:t>flask micro web application framework</a:t>
            </a:r>
          </a:p>
          <a:p>
            <a:pPr>
              <a:lnSpc>
                <a:spcPct val="110000"/>
              </a:lnSpc>
            </a:pPr>
            <a:r>
              <a:rPr lang="en-GB" sz="1800" dirty="0"/>
              <a:t>flask-</a:t>
            </a:r>
            <a:r>
              <a:rPr lang="en-GB" sz="1800" dirty="0" err="1"/>
              <a:t>cors</a:t>
            </a:r>
            <a:r>
              <a:rPr lang="en-GB" sz="1800" dirty="0"/>
              <a:t> Cross Origin Resource Sharing (CORS): required for the frontend to send requests</a:t>
            </a:r>
          </a:p>
          <a:p>
            <a:pPr>
              <a:lnSpc>
                <a:spcPct val="110000"/>
              </a:lnSpc>
            </a:pPr>
            <a:r>
              <a:rPr lang="en-GB" sz="1800" dirty="0"/>
              <a:t>json used to write the API</a:t>
            </a:r>
          </a:p>
          <a:p>
            <a:pPr>
              <a:lnSpc>
                <a:spcPct val="110000"/>
              </a:lnSpc>
            </a:pPr>
            <a:r>
              <a:rPr lang="en-GB" sz="1800" dirty="0"/>
              <a:t>requests used to write the API</a:t>
            </a:r>
          </a:p>
          <a:p>
            <a:pPr>
              <a:lnSpc>
                <a:spcPct val="110000"/>
              </a:lnSpc>
            </a:pPr>
            <a:r>
              <a:rPr lang="en-GB" sz="1800" dirty="0"/>
              <a:t>pandas used to clean up the OBF DB</a:t>
            </a:r>
          </a:p>
          <a:p>
            <a:pPr>
              <a:lnSpc>
                <a:spcPct val="110000"/>
              </a:lnSpc>
            </a:pPr>
            <a:r>
              <a:rPr lang="en-GB" sz="1800" dirty="0" err="1"/>
              <a:t>numpy</a:t>
            </a:r>
            <a:r>
              <a:rPr lang="en-GB" sz="1800" dirty="0"/>
              <a:t> used in the </a:t>
            </a:r>
            <a:r>
              <a:rPr lang="en-GB" sz="1800" dirty="0" err="1"/>
              <a:t>ListDF</a:t>
            </a:r>
            <a:r>
              <a:rPr lang="en-GB" sz="1800" dirty="0"/>
              <a:t> homemade module (to apply functions on whole </a:t>
            </a:r>
            <a:r>
              <a:rPr lang="en-GB" sz="1800" dirty="0" err="1"/>
              <a:t>dataframe</a:t>
            </a:r>
            <a:r>
              <a:rPr lang="en-GB" sz="1800" dirty="0"/>
              <a:t> columns)</a:t>
            </a:r>
          </a:p>
          <a:p>
            <a:pPr>
              <a:lnSpc>
                <a:spcPct val="110000"/>
              </a:lnSpc>
            </a:pPr>
            <a:r>
              <a:rPr lang="en-GB" sz="1800" dirty="0" err="1"/>
              <a:t>pprint</a:t>
            </a:r>
            <a:r>
              <a:rPr lang="en-GB" sz="1800" dirty="0"/>
              <a:t> to display messages to the terminal while debugging/testing</a:t>
            </a:r>
          </a:p>
          <a:p>
            <a:pPr>
              <a:lnSpc>
                <a:spcPct val="110000"/>
              </a:lnSpc>
            </a:pPr>
            <a:r>
              <a:rPr lang="en-GB" sz="1800" dirty="0" err="1"/>
              <a:t>unittest</a:t>
            </a:r>
            <a:r>
              <a:rPr lang="en-GB" sz="1800" dirty="0"/>
              <a:t> for testing</a:t>
            </a:r>
          </a:p>
          <a:p>
            <a:pPr>
              <a:lnSpc>
                <a:spcPct val="110000"/>
              </a:lnSpc>
            </a:pPr>
            <a:r>
              <a:rPr lang="en-GB" sz="1800" dirty="0" err="1"/>
              <a:t>unittest.mock</a:t>
            </a:r>
            <a:r>
              <a:rPr lang="en-GB" sz="1800" dirty="0"/>
              <a:t> for testing</a:t>
            </a:r>
          </a:p>
          <a:p>
            <a:pPr>
              <a:lnSpc>
                <a:spcPct val="110000"/>
              </a:lnSpc>
            </a:pPr>
            <a:r>
              <a:rPr lang="en-GB" sz="1800" dirty="0"/>
              <a:t>operator for testing</a:t>
            </a:r>
          </a:p>
          <a:p>
            <a:pPr>
              <a:lnSpc>
                <a:spcPct val="110000"/>
              </a:lnSpc>
            </a:pPr>
            <a:r>
              <a:rPr lang="en-GB" sz="1800" dirty="0" err="1"/>
              <a:t>pathlib</a:t>
            </a:r>
            <a:r>
              <a:rPr lang="en-GB" sz="1800" dirty="0"/>
              <a:t> to represent paths for OOP</a:t>
            </a:r>
          </a:p>
          <a:p>
            <a:pPr>
              <a:lnSpc>
                <a:spcPct val="110000"/>
              </a:lnSpc>
            </a:pPr>
            <a:r>
              <a:rPr lang="en-GB" sz="1800" dirty="0"/>
              <a:t>sys to add folders to the Python path so other scripts can be </a:t>
            </a:r>
            <a:r>
              <a:rPr lang="en-GB" sz="1800" dirty="0" err="1"/>
              <a:t>importeD</a:t>
            </a:r>
            <a:endParaRPr lang="en-GB" sz="1800" dirty="0"/>
          </a:p>
        </p:txBody>
      </p:sp>
      <p:sp>
        <p:nvSpPr>
          <p:cNvPr id="5" name="Rounded Rectangle 4">
            <a:extLst>
              <a:ext uri="{FF2B5EF4-FFF2-40B4-BE49-F238E27FC236}">
                <a16:creationId xmlns:a16="http://schemas.microsoft.com/office/drawing/2014/main" id="{58143E9A-44D0-BF48-988E-45B072FDDBBE}"/>
              </a:ext>
            </a:extLst>
          </p:cNvPr>
          <p:cNvSpPr/>
          <p:nvPr/>
        </p:nvSpPr>
        <p:spPr>
          <a:xfrm>
            <a:off x="801577" y="3053132"/>
            <a:ext cx="1217870"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a:solidFill>
                  <a:schemeClr val="tx1"/>
                </a:solidFill>
                <a:latin typeface="Courier" pitchFamily="2" charset="0"/>
              </a:rPr>
              <a:t>pandas</a:t>
            </a:r>
          </a:p>
        </p:txBody>
      </p:sp>
      <p:sp>
        <p:nvSpPr>
          <p:cNvPr id="12" name="Rounded Rectangle 11">
            <a:extLst>
              <a:ext uri="{FF2B5EF4-FFF2-40B4-BE49-F238E27FC236}">
                <a16:creationId xmlns:a16="http://schemas.microsoft.com/office/drawing/2014/main" id="{FF9E8F7D-559B-734E-94F5-A49C2FC8AF86}"/>
              </a:ext>
            </a:extLst>
          </p:cNvPr>
          <p:cNvSpPr/>
          <p:nvPr/>
        </p:nvSpPr>
        <p:spPr>
          <a:xfrm>
            <a:off x="801576" y="3511800"/>
            <a:ext cx="1136669"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err="1">
                <a:solidFill>
                  <a:schemeClr val="tx1"/>
                </a:solidFill>
                <a:latin typeface="Courier" pitchFamily="2" charset="0"/>
              </a:rPr>
              <a:t>numpy</a:t>
            </a:r>
            <a:endParaRPr lang="en-GB" sz="1600" dirty="0">
              <a:solidFill>
                <a:schemeClr val="tx1"/>
              </a:solidFill>
              <a:latin typeface="Courier" pitchFamily="2" charset="0"/>
            </a:endParaRPr>
          </a:p>
        </p:txBody>
      </p:sp>
      <p:sp>
        <p:nvSpPr>
          <p:cNvPr id="14" name="Rounded Rectangle 13">
            <a:extLst>
              <a:ext uri="{FF2B5EF4-FFF2-40B4-BE49-F238E27FC236}">
                <a16:creationId xmlns:a16="http://schemas.microsoft.com/office/drawing/2014/main" id="{E6420EB5-D0CD-A64D-830E-773339B816C4}"/>
              </a:ext>
            </a:extLst>
          </p:cNvPr>
          <p:cNvSpPr/>
          <p:nvPr/>
        </p:nvSpPr>
        <p:spPr>
          <a:xfrm>
            <a:off x="784431" y="1737026"/>
            <a:ext cx="1626902"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a:solidFill>
                  <a:schemeClr val="tx1"/>
                </a:solidFill>
                <a:latin typeface="Courier" pitchFamily="2" charset="0"/>
              </a:rPr>
              <a:t>flask-</a:t>
            </a:r>
            <a:r>
              <a:rPr lang="en-GB" sz="1600" dirty="0" err="1">
                <a:solidFill>
                  <a:schemeClr val="tx1"/>
                </a:solidFill>
                <a:latin typeface="Courier" pitchFamily="2" charset="0"/>
              </a:rPr>
              <a:t>cors</a:t>
            </a:r>
            <a:endParaRPr lang="en-GB" sz="1600" dirty="0">
              <a:solidFill>
                <a:schemeClr val="tx1"/>
              </a:solidFill>
              <a:latin typeface="Courier" pitchFamily="2" charset="0"/>
            </a:endParaRPr>
          </a:p>
        </p:txBody>
      </p:sp>
      <p:sp>
        <p:nvSpPr>
          <p:cNvPr id="15" name="Rounded Rectangle 14">
            <a:extLst>
              <a:ext uri="{FF2B5EF4-FFF2-40B4-BE49-F238E27FC236}">
                <a16:creationId xmlns:a16="http://schemas.microsoft.com/office/drawing/2014/main" id="{72F0BD47-C42C-DA44-A1F6-E69ABED4DA71}"/>
              </a:ext>
            </a:extLst>
          </p:cNvPr>
          <p:cNvSpPr/>
          <p:nvPr/>
        </p:nvSpPr>
        <p:spPr>
          <a:xfrm>
            <a:off x="801575" y="4366083"/>
            <a:ext cx="1284802"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err="1">
                <a:solidFill>
                  <a:schemeClr val="tx1"/>
                </a:solidFill>
                <a:latin typeface="Courier" pitchFamily="2" charset="0"/>
              </a:rPr>
              <a:t>unittest</a:t>
            </a:r>
            <a:endParaRPr lang="en-GB" sz="1600" dirty="0">
              <a:solidFill>
                <a:schemeClr val="tx1"/>
              </a:solidFill>
              <a:latin typeface="Courier" pitchFamily="2" charset="0"/>
            </a:endParaRPr>
          </a:p>
        </p:txBody>
      </p:sp>
      <p:sp>
        <p:nvSpPr>
          <p:cNvPr id="17" name="Rounded Rectangle 16">
            <a:extLst>
              <a:ext uri="{FF2B5EF4-FFF2-40B4-BE49-F238E27FC236}">
                <a16:creationId xmlns:a16="http://schemas.microsoft.com/office/drawing/2014/main" id="{E9DEFE12-8EF3-ED4E-B3BA-8F3671C94718}"/>
              </a:ext>
            </a:extLst>
          </p:cNvPr>
          <p:cNvSpPr/>
          <p:nvPr/>
        </p:nvSpPr>
        <p:spPr>
          <a:xfrm>
            <a:off x="801578" y="868595"/>
            <a:ext cx="2411180"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err="1">
                <a:solidFill>
                  <a:schemeClr val="tx1"/>
                </a:solidFill>
                <a:latin typeface="Courier" pitchFamily="2" charset="0"/>
              </a:rPr>
              <a:t>mysql.connector</a:t>
            </a:r>
            <a:endParaRPr lang="en-GB" sz="1600" dirty="0">
              <a:solidFill>
                <a:schemeClr val="tx1"/>
              </a:solidFill>
              <a:latin typeface="Courier" pitchFamily="2" charset="0"/>
            </a:endParaRPr>
          </a:p>
        </p:txBody>
      </p:sp>
      <p:sp>
        <p:nvSpPr>
          <p:cNvPr id="19" name="Rounded Rectangle 18">
            <a:extLst>
              <a:ext uri="{FF2B5EF4-FFF2-40B4-BE49-F238E27FC236}">
                <a16:creationId xmlns:a16="http://schemas.microsoft.com/office/drawing/2014/main" id="{26B767AE-84E7-024F-8BDE-34BA9B1343E9}"/>
              </a:ext>
            </a:extLst>
          </p:cNvPr>
          <p:cNvSpPr/>
          <p:nvPr/>
        </p:nvSpPr>
        <p:spPr>
          <a:xfrm>
            <a:off x="794410" y="1292737"/>
            <a:ext cx="1017218"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a:solidFill>
                  <a:schemeClr val="tx1"/>
                </a:solidFill>
                <a:latin typeface="Courier" pitchFamily="2" charset="0"/>
              </a:rPr>
              <a:t>flask</a:t>
            </a:r>
          </a:p>
        </p:txBody>
      </p:sp>
      <p:sp>
        <p:nvSpPr>
          <p:cNvPr id="21" name="Rounded Rectangle 20">
            <a:extLst>
              <a:ext uri="{FF2B5EF4-FFF2-40B4-BE49-F238E27FC236}">
                <a16:creationId xmlns:a16="http://schemas.microsoft.com/office/drawing/2014/main" id="{FB5D3817-4415-E74E-846F-B6EF5510968F}"/>
              </a:ext>
            </a:extLst>
          </p:cNvPr>
          <p:cNvSpPr/>
          <p:nvPr/>
        </p:nvSpPr>
        <p:spPr>
          <a:xfrm>
            <a:off x="790502" y="2178207"/>
            <a:ext cx="973904"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a:solidFill>
                  <a:schemeClr val="tx1"/>
                </a:solidFill>
                <a:latin typeface="Courier" pitchFamily="2" charset="0"/>
              </a:rPr>
              <a:t>json</a:t>
            </a:r>
          </a:p>
        </p:txBody>
      </p:sp>
      <p:sp>
        <p:nvSpPr>
          <p:cNvPr id="22" name="Rounded Rectangle 21">
            <a:extLst>
              <a:ext uri="{FF2B5EF4-FFF2-40B4-BE49-F238E27FC236}">
                <a16:creationId xmlns:a16="http://schemas.microsoft.com/office/drawing/2014/main" id="{16FC2FEC-5196-CF4D-BF03-82DE73F67911}"/>
              </a:ext>
            </a:extLst>
          </p:cNvPr>
          <p:cNvSpPr/>
          <p:nvPr/>
        </p:nvSpPr>
        <p:spPr>
          <a:xfrm>
            <a:off x="784431" y="2621933"/>
            <a:ext cx="1404480"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a:solidFill>
                  <a:schemeClr val="tx1"/>
                </a:solidFill>
                <a:latin typeface="Courier" pitchFamily="2" charset="0"/>
              </a:rPr>
              <a:t>requests</a:t>
            </a:r>
          </a:p>
        </p:txBody>
      </p:sp>
      <p:sp>
        <p:nvSpPr>
          <p:cNvPr id="23" name="Rounded Rectangle 22">
            <a:extLst>
              <a:ext uri="{FF2B5EF4-FFF2-40B4-BE49-F238E27FC236}">
                <a16:creationId xmlns:a16="http://schemas.microsoft.com/office/drawing/2014/main" id="{4307AB79-6528-C94E-B5B5-4B468D64BC85}"/>
              </a:ext>
            </a:extLst>
          </p:cNvPr>
          <p:cNvSpPr/>
          <p:nvPr/>
        </p:nvSpPr>
        <p:spPr>
          <a:xfrm>
            <a:off x="801575" y="3941360"/>
            <a:ext cx="1097833"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err="1">
                <a:solidFill>
                  <a:schemeClr val="tx1"/>
                </a:solidFill>
                <a:latin typeface="Courier" pitchFamily="2" charset="0"/>
              </a:rPr>
              <a:t>pprint</a:t>
            </a:r>
            <a:endParaRPr lang="en-GB" sz="1600" dirty="0">
              <a:solidFill>
                <a:schemeClr val="tx1"/>
              </a:solidFill>
              <a:latin typeface="Courier" pitchFamily="2" charset="0"/>
            </a:endParaRPr>
          </a:p>
        </p:txBody>
      </p:sp>
      <p:sp>
        <p:nvSpPr>
          <p:cNvPr id="24" name="Rounded Rectangle 23">
            <a:extLst>
              <a:ext uri="{FF2B5EF4-FFF2-40B4-BE49-F238E27FC236}">
                <a16:creationId xmlns:a16="http://schemas.microsoft.com/office/drawing/2014/main" id="{2FB9882A-5AEC-4544-824A-9F0C487511D0}"/>
              </a:ext>
            </a:extLst>
          </p:cNvPr>
          <p:cNvSpPr/>
          <p:nvPr/>
        </p:nvSpPr>
        <p:spPr>
          <a:xfrm>
            <a:off x="801575" y="4791616"/>
            <a:ext cx="1958797"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err="1">
                <a:solidFill>
                  <a:schemeClr val="tx1"/>
                </a:solidFill>
                <a:latin typeface="Courier" pitchFamily="2" charset="0"/>
              </a:rPr>
              <a:t>unittest.mock</a:t>
            </a:r>
            <a:endParaRPr lang="en-GB" sz="1600" dirty="0">
              <a:solidFill>
                <a:schemeClr val="tx1"/>
              </a:solidFill>
              <a:latin typeface="Courier" pitchFamily="2" charset="0"/>
            </a:endParaRPr>
          </a:p>
        </p:txBody>
      </p:sp>
      <p:sp>
        <p:nvSpPr>
          <p:cNvPr id="25" name="Rounded Rectangle 24">
            <a:extLst>
              <a:ext uri="{FF2B5EF4-FFF2-40B4-BE49-F238E27FC236}">
                <a16:creationId xmlns:a16="http://schemas.microsoft.com/office/drawing/2014/main" id="{0F8E2D33-06DC-744D-B4FD-FDE8E93E22F6}"/>
              </a:ext>
            </a:extLst>
          </p:cNvPr>
          <p:cNvSpPr/>
          <p:nvPr/>
        </p:nvSpPr>
        <p:spPr>
          <a:xfrm>
            <a:off x="801577" y="5205988"/>
            <a:ext cx="1452390"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a:solidFill>
                  <a:schemeClr val="tx1"/>
                </a:solidFill>
                <a:latin typeface="Courier" pitchFamily="2" charset="0"/>
              </a:rPr>
              <a:t>operator</a:t>
            </a:r>
          </a:p>
        </p:txBody>
      </p:sp>
      <p:sp>
        <p:nvSpPr>
          <p:cNvPr id="26" name="Rounded Rectangle 25">
            <a:extLst>
              <a:ext uri="{FF2B5EF4-FFF2-40B4-BE49-F238E27FC236}">
                <a16:creationId xmlns:a16="http://schemas.microsoft.com/office/drawing/2014/main" id="{FE235A1B-DEE6-3E4E-9197-41A48848389F}"/>
              </a:ext>
            </a:extLst>
          </p:cNvPr>
          <p:cNvSpPr/>
          <p:nvPr/>
        </p:nvSpPr>
        <p:spPr>
          <a:xfrm>
            <a:off x="801577" y="5646875"/>
            <a:ext cx="1188588"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err="1">
                <a:solidFill>
                  <a:schemeClr val="tx1"/>
                </a:solidFill>
                <a:latin typeface="Courier" pitchFamily="2" charset="0"/>
              </a:rPr>
              <a:t>pathlib</a:t>
            </a:r>
            <a:endParaRPr lang="en-GB" sz="1600" dirty="0">
              <a:solidFill>
                <a:schemeClr val="tx1"/>
              </a:solidFill>
              <a:latin typeface="Courier" pitchFamily="2" charset="0"/>
            </a:endParaRPr>
          </a:p>
        </p:txBody>
      </p:sp>
      <p:sp>
        <p:nvSpPr>
          <p:cNvPr id="27" name="Rounded Rectangle 26">
            <a:extLst>
              <a:ext uri="{FF2B5EF4-FFF2-40B4-BE49-F238E27FC236}">
                <a16:creationId xmlns:a16="http://schemas.microsoft.com/office/drawing/2014/main" id="{64C78D23-BC0B-8F4F-8CAD-E8F2DD66BBE8}"/>
              </a:ext>
            </a:extLst>
          </p:cNvPr>
          <p:cNvSpPr/>
          <p:nvPr/>
        </p:nvSpPr>
        <p:spPr>
          <a:xfrm>
            <a:off x="801576" y="6092499"/>
            <a:ext cx="811317" cy="327898"/>
          </a:xfrm>
          <a:prstGeom prst="roundRect">
            <a:avLst/>
          </a:prstGeom>
          <a:gradFill>
            <a:gsLst>
              <a:gs pos="0">
                <a:schemeClr val="bg2">
                  <a:tint val="78000"/>
                  <a:shade val="100000"/>
                  <a:hueMod val="136000"/>
                  <a:satMod val="160000"/>
                  <a:lumMod val="105000"/>
                </a:schemeClr>
              </a:gs>
              <a:gs pos="100000">
                <a:srgbClr val="B368C5"/>
              </a:gs>
            </a:gsLst>
            <a:lin ang="5400000" scaled="0"/>
          </a:gradFill>
          <a:scene3d>
            <a:camera prst="orthographicFront">
              <a:rot lat="0" lon="0" rev="0"/>
            </a:camera>
            <a:lightRig rig="balanced" dir="t">
              <a:rot lat="0" lon="0" rev="1200000"/>
            </a:lightRig>
          </a:scene3d>
          <a:sp3d prstMaterial="plastic">
            <a:bevelT w="50800" h="254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GB" sz="1600" dirty="0">
                <a:solidFill>
                  <a:schemeClr val="tx1"/>
                </a:solidFill>
                <a:latin typeface="Courier" pitchFamily="2" charset="0"/>
              </a:rPr>
              <a:t>sys</a:t>
            </a:r>
          </a:p>
        </p:txBody>
      </p:sp>
      <p:sp>
        <p:nvSpPr>
          <p:cNvPr id="29" name="Title 1">
            <a:extLst>
              <a:ext uri="{FF2B5EF4-FFF2-40B4-BE49-F238E27FC236}">
                <a16:creationId xmlns:a16="http://schemas.microsoft.com/office/drawing/2014/main" id="{C1666026-A83A-384A-959A-DCCADA006128}"/>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Tree>
    <p:extLst>
      <p:ext uri="{BB962C8B-B14F-4D97-AF65-F5344CB8AC3E}">
        <p14:creationId xmlns:p14="http://schemas.microsoft.com/office/powerpoint/2010/main" val="15371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right)">
                                      <p:cBhvr>
                                        <p:cTn id="8" dur="500"/>
                                        <p:tgtEl>
                                          <p:spTgt spid="17"/>
                                        </p:tgtEl>
                                      </p:cBhvr>
                                    </p:animEffec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ppt_x</p:attrName>
                                        </p:attrNameLst>
                                      </p:cBhvr>
                                      <p:tavLst>
                                        <p:tav tm="0">
                                          <p:val>
                                            <p:strVal val="#ppt_x-#ppt_w*1.125000"/>
                                          </p:val>
                                        </p:tav>
                                        <p:tav tm="100000">
                                          <p:val>
                                            <p:strVal val="#ppt_x"/>
                                          </p:val>
                                        </p:tav>
                                      </p:tavLst>
                                    </p:anim>
                                    <p:animEffect transition="in" filter="wipe(right)">
                                      <p:cBhvr>
                                        <p:cTn id="17" dur="500"/>
                                        <p:tgtEl>
                                          <p:spTgt spid="19"/>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ppt_x</p:attrName>
                                        </p:attrNameLst>
                                      </p:cBhvr>
                                      <p:tavLst>
                                        <p:tav tm="0">
                                          <p:val>
                                            <p:strVal val="#ppt_x-#ppt_w*1.125000"/>
                                          </p:val>
                                        </p:tav>
                                        <p:tav tm="100000">
                                          <p:val>
                                            <p:strVal val="#ppt_x"/>
                                          </p:val>
                                        </p:tav>
                                      </p:tavLst>
                                    </p:anim>
                                    <p:animEffect transition="in" filter="wipe(right)">
                                      <p:cBhvr>
                                        <p:cTn id="26" dur="500"/>
                                        <p:tgtEl>
                                          <p:spTgt spid="14"/>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p:tgtEl>
                                          <p:spTgt spid="21"/>
                                        </p:tgtEl>
                                        <p:attrNameLst>
                                          <p:attrName>ppt_x</p:attrName>
                                        </p:attrNameLst>
                                      </p:cBhvr>
                                      <p:tavLst>
                                        <p:tav tm="0">
                                          <p:val>
                                            <p:strVal val="#ppt_x-#ppt_w*1.125000"/>
                                          </p:val>
                                        </p:tav>
                                        <p:tav tm="100000">
                                          <p:val>
                                            <p:strVal val="#ppt_x"/>
                                          </p:val>
                                        </p:tav>
                                      </p:tavLst>
                                    </p:anim>
                                    <p:animEffect transition="in" filter="wipe(right)">
                                      <p:cBhvr>
                                        <p:cTn id="35" dur="500"/>
                                        <p:tgtEl>
                                          <p:spTgt spid="21"/>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ppt_x</p:attrName>
                                        </p:attrNameLst>
                                      </p:cBhvr>
                                      <p:tavLst>
                                        <p:tav tm="0">
                                          <p:val>
                                            <p:strVal val="#ppt_x-#ppt_w*1.125000"/>
                                          </p:val>
                                        </p:tav>
                                        <p:tav tm="100000">
                                          <p:val>
                                            <p:strVal val="#ppt_x"/>
                                          </p:val>
                                        </p:tav>
                                      </p:tavLst>
                                    </p:anim>
                                    <p:animEffect transition="in" filter="wipe(right)">
                                      <p:cBhvr>
                                        <p:cTn id="44" dur="500"/>
                                        <p:tgtEl>
                                          <p:spTgt spid="22"/>
                                        </p:tgtEl>
                                      </p:cBhvr>
                                    </p:animEffec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p:tgtEl>
                                          <p:spTgt spid="5"/>
                                        </p:tgtEl>
                                        <p:attrNameLst>
                                          <p:attrName>ppt_x</p:attrName>
                                        </p:attrNameLst>
                                      </p:cBhvr>
                                      <p:tavLst>
                                        <p:tav tm="0">
                                          <p:val>
                                            <p:strVal val="#ppt_x-#ppt_w*1.125000"/>
                                          </p:val>
                                        </p:tav>
                                        <p:tav tm="100000">
                                          <p:val>
                                            <p:strVal val="#ppt_x"/>
                                          </p:val>
                                        </p:tav>
                                      </p:tavLst>
                                    </p:anim>
                                    <p:animEffect transition="in" filter="wipe(right)">
                                      <p:cBhvr>
                                        <p:cTn id="53" dur="500"/>
                                        <p:tgtEl>
                                          <p:spTgt spid="5"/>
                                        </p:tgtEl>
                                      </p:cBhvr>
                                    </p:animEffec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p:tgtEl>
                                          <p:spTgt spid="12"/>
                                        </p:tgtEl>
                                        <p:attrNameLst>
                                          <p:attrName>ppt_x</p:attrName>
                                        </p:attrNameLst>
                                      </p:cBhvr>
                                      <p:tavLst>
                                        <p:tav tm="0">
                                          <p:val>
                                            <p:strVal val="#ppt_x-#ppt_w*1.125000"/>
                                          </p:val>
                                        </p:tav>
                                        <p:tav tm="100000">
                                          <p:val>
                                            <p:strVal val="#ppt_x"/>
                                          </p:val>
                                        </p:tav>
                                      </p:tavLst>
                                    </p:anim>
                                    <p:animEffect transition="in" filter="wipe(right)">
                                      <p:cBhvr>
                                        <p:cTn id="62" dur="500"/>
                                        <p:tgtEl>
                                          <p:spTgt spid="12"/>
                                        </p:tgtEl>
                                      </p:cBhvr>
                                    </p:animEffect>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2" presetClass="entr" presetSubtype="8"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p:tgtEl>
                                          <p:spTgt spid="23"/>
                                        </p:tgtEl>
                                        <p:attrNameLst>
                                          <p:attrName>ppt_x</p:attrName>
                                        </p:attrNameLst>
                                      </p:cBhvr>
                                      <p:tavLst>
                                        <p:tav tm="0">
                                          <p:val>
                                            <p:strVal val="#ppt_x-#ppt_w*1.125000"/>
                                          </p:val>
                                        </p:tav>
                                        <p:tav tm="100000">
                                          <p:val>
                                            <p:strVal val="#ppt_x"/>
                                          </p:val>
                                        </p:tav>
                                      </p:tavLst>
                                    </p:anim>
                                    <p:animEffect transition="in" filter="wipe(right)">
                                      <p:cBhvr>
                                        <p:cTn id="71" dur="500"/>
                                        <p:tgtEl>
                                          <p:spTgt spid="23"/>
                                        </p:tgtEl>
                                      </p:cBhvr>
                                    </p:animEffect>
                                  </p:childTnLst>
                                </p:cTn>
                              </p:par>
                            </p:childTnLst>
                          </p:cTn>
                        </p:par>
                        <p:par>
                          <p:cTn id="72" fill="hold">
                            <p:stCondLst>
                              <p:cond delay="500"/>
                            </p:stCondLst>
                            <p:childTnLst>
                              <p:par>
                                <p:cTn id="73" presetID="1" presetClass="entr" presetSubtype="0" fill="hold" nodeType="afterEffect">
                                  <p:stCondLst>
                                    <p:cond delay="0"/>
                                  </p:stCondLst>
                                  <p:childTnLst>
                                    <p:set>
                                      <p:cBhvr>
                                        <p:cTn id="7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p:tgtEl>
                                          <p:spTgt spid="15"/>
                                        </p:tgtEl>
                                        <p:attrNameLst>
                                          <p:attrName>ppt_x</p:attrName>
                                        </p:attrNameLst>
                                      </p:cBhvr>
                                      <p:tavLst>
                                        <p:tav tm="0">
                                          <p:val>
                                            <p:strVal val="#ppt_x-#ppt_w*1.125000"/>
                                          </p:val>
                                        </p:tav>
                                        <p:tav tm="100000">
                                          <p:val>
                                            <p:strVal val="#ppt_x"/>
                                          </p:val>
                                        </p:tav>
                                      </p:tavLst>
                                    </p:anim>
                                    <p:animEffect transition="in" filter="wipe(right)">
                                      <p:cBhvr>
                                        <p:cTn id="80" dur="500"/>
                                        <p:tgtEl>
                                          <p:spTgt spid="15"/>
                                        </p:tgtEl>
                                      </p:cBhvr>
                                    </p:animEffect>
                                  </p:childTnLst>
                                </p:cTn>
                              </p:par>
                            </p:childTnLst>
                          </p:cTn>
                        </p:par>
                        <p:par>
                          <p:cTn id="81" fill="hold">
                            <p:stCondLst>
                              <p:cond delay="500"/>
                            </p:stCondLst>
                            <p:childTnLst>
                              <p:par>
                                <p:cTn id="82" presetID="1" presetClass="entr" presetSubtype="0" fill="hold" nodeType="afterEffect">
                                  <p:stCondLst>
                                    <p:cond delay="0"/>
                                  </p:stCondLst>
                                  <p:childTnLst>
                                    <p:set>
                                      <p:cBhvr>
                                        <p:cTn id="8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2" presetClass="entr" presetSubtype="8"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500"/>
                                        <p:tgtEl>
                                          <p:spTgt spid="24"/>
                                        </p:tgtEl>
                                        <p:attrNameLst>
                                          <p:attrName>ppt_x</p:attrName>
                                        </p:attrNameLst>
                                      </p:cBhvr>
                                      <p:tavLst>
                                        <p:tav tm="0">
                                          <p:val>
                                            <p:strVal val="#ppt_x-#ppt_w*1.125000"/>
                                          </p:val>
                                        </p:tav>
                                        <p:tav tm="100000">
                                          <p:val>
                                            <p:strVal val="#ppt_x"/>
                                          </p:val>
                                        </p:tav>
                                      </p:tavLst>
                                    </p:anim>
                                    <p:animEffect transition="in" filter="wipe(right)">
                                      <p:cBhvr>
                                        <p:cTn id="89" dur="500"/>
                                        <p:tgtEl>
                                          <p:spTgt spid="24"/>
                                        </p:tgtEl>
                                      </p:cBhvr>
                                    </p:animEffect>
                                  </p:childTnLst>
                                </p:cTn>
                              </p:par>
                            </p:childTnLst>
                          </p:cTn>
                        </p:par>
                        <p:par>
                          <p:cTn id="90" fill="hold">
                            <p:stCondLst>
                              <p:cond delay="500"/>
                            </p:stCondLst>
                            <p:childTnLst>
                              <p:par>
                                <p:cTn id="91" presetID="1" presetClass="entr" presetSubtype="0" fill="hold" nodeType="afterEffect">
                                  <p:stCondLst>
                                    <p:cond delay="0"/>
                                  </p:stCondLst>
                                  <p:childTnLst>
                                    <p:set>
                                      <p:cBhvr>
                                        <p:cTn id="9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2" presetClass="entr" presetSubtype="8"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500"/>
                                        <p:tgtEl>
                                          <p:spTgt spid="25"/>
                                        </p:tgtEl>
                                        <p:attrNameLst>
                                          <p:attrName>ppt_x</p:attrName>
                                        </p:attrNameLst>
                                      </p:cBhvr>
                                      <p:tavLst>
                                        <p:tav tm="0">
                                          <p:val>
                                            <p:strVal val="#ppt_x-#ppt_w*1.125000"/>
                                          </p:val>
                                        </p:tav>
                                        <p:tav tm="100000">
                                          <p:val>
                                            <p:strVal val="#ppt_x"/>
                                          </p:val>
                                        </p:tav>
                                      </p:tavLst>
                                    </p:anim>
                                    <p:animEffect transition="in" filter="wipe(right)">
                                      <p:cBhvr>
                                        <p:cTn id="98" dur="500"/>
                                        <p:tgtEl>
                                          <p:spTgt spid="25"/>
                                        </p:tgtEl>
                                      </p:cBhvr>
                                    </p:animEffect>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2" presetClass="entr" presetSubtype="8" fill="hold" grpId="0" nodeType="clickEffect">
                                  <p:stCondLst>
                                    <p:cond delay="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p:tgtEl>
                                          <p:spTgt spid="26"/>
                                        </p:tgtEl>
                                        <p:attrNameLst>
                                          <p:attrName>ppt_x</p:attrName>
                                        </p:attrNameLst>
                                      </p:cBhvr>
                                      <p:tavLst>
                                        <p:tav tm="0">
                                          <p:val>
                                            <p:strVal val="#ppt_x-#ppt_w*1.125000"/>
                                          </p:val>
                                        </p:tav>
                                        <p:tav tm="100000">
                                          <p:val>
                                            <p:strVal val="#ppt_x"/>
                                          </p:val>
                                        </p:tav>
                                      </p:tavLst>
                                    </p:anim>
                                    <p:animEffect transition="in" filter="wipe(right)">
                                      <p:cBhvr>
                                        <p:cTn id="107" dur="500"/>
                                        <p:tgtEl>
                                          <p:spTgt spid="26"/>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2" presetClass="entr" presetSubtype="8"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anim calcmode="lin" valueType="num">
                                      <p:cBhvr additive="base">
                                        <p:cTn id="115" dur="500"/>
                                        <p:tgtEl>
                                          <p:spTgt spid="27"/>
                                        </p:tgtEl>
                                        <p:attrNameLst>
                                          <p:attrName>ppt_x</p:attrName>
                                        </p:attrNameLst>
                                      </p:cBhvr>
                                      <p:tavLst>
                                        <p:tav tm="0">
                                          <p:val>
                                            <p:strVal val="#ppt_x-#ppt_w*1.125000"/>
                                          </p:val>
                                        </p:tav>
                                        <p:tav tm="100000">
                                          <p:val>
                                            <p:strVal val="#ppt_x"/>
                                          </p:val>
                                        </p:tav>
                                      </p:tavLst>
                                    </p:anim>
                                    <p:animEffect transition="in" filter="wipe(right)">
                                      <p:cBhvr>
                                        <p:cTn id="116" dur="500"/>
                                        <p:tgtEl>
                                          <p:spTgt spid="27"/>
                                        </p:tgtEl>
                                      </p:cBhvr>
                                    </p:animEffect>
                                  </p:childTnLst>
                                </p:cTn>
                              </p:par>
                            </p:childTnLst>
                          </p:cTn>
                        </p:par>
                        <p:par>
                          <p:cTn id="117" fill="hold">
                            <p:stCondLst>
                              <p:cond delay="500"/>
                            </p:stCondLst>
                            <p:childTnLst>
                              <p:par>
                                <p:cTn id="118" presetID="1" presetClass="entr" presetSubtype="0" fill="hold" nodeType="afterEffect">
                                  <p:stCondLst>
                                    <p:cond delay="0"/>
                                  </p:stCondLst>
                                  <p:childTnLst>
                                    <p:set>
                                      <p:cBhvr>
                                        <p:cTn id="119"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animBg="1"/>
      <p:bldP spid="15" grpId="0" animBg="1"/>
      <p:bldP spid="17" grpId="0" animBg="1"/>
      <p:bldP spid="19" grpId="0" animBg="1"/>
      <p:bldP spid="21" grpId="0" animBg="1"/>
      <p:bldP spid="22" grpId="0" animBg="1"/>
      <p:bldP spid="23" grpId="0" animBg="1"/>
      <p:bldP spid="24" grpId="0" animBg="1"/>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F518CDB-E727-754C-9236-A922F5BDB2B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096" t="2189" r="22819" b="48458"/>
          <a:stretch/>
        </p:blipFill>
        <p:spPr>
          <a:xfrm>
            <a:off x="728027" y="968791"/>
            <a:ext cx="6234888" cy="5894756"/>
          </a:xfrm>
          <a:prstGeom prst="rect">
            <a:avLst/>
          </a:prstGeom>
        </p:spPr>
      </p:pic>
      <p:sp>
        <p:nvSpPr>
          <p:cNvPr id="3" name="Title 1">
            <a:extLst>
              <a:ext uri="{FF2B5EF4-FFF2-40B4-BE49-F238E27FC236}">
                <a16:creationId xmlns:a16="http://schemas.microsoft.com/office/drawing/2014/main" id="{D99EAB0A-BD93-AB4A-939C-AD95F828F722}"/>
              </a:ext>
            </a:extLst>
          </p:cNvPr>
          <p:cNvSpPr>
            <a:spLocks noGrp="1"/>
          </p:cNvSpPr>
          <p:nvPr>
            <p:ph type="title"/>
          </p:nvPr>
        </p:nvSpPr>
        <p:spPr>
          <a:xfrm>
            <a:off x="913774" y="38903"/>
            <a:ext cx="10364451" cy="1048026"/>
          </a:xfrm>
        </p:spPr>
        <p:txBody>
          <a:bodyPr/>
          <a:lstStyle/>
          <a:p>
            <a:pPr algn="ctr"/>
            <a:r>
              <a:rPr lang="en-GB" dirty="0"/>
              <a:t>Databases EER* Diagram</a:t>
            </a:r>
          </a:p>
        </p:txBody>
      </p:sp>
      <p:sp>
        <p:nvSpPr>
          <p:cNvPr id="4" name="Content Placeholder 5">
            <a:extLst>
              <a:ext uri="{FF2B5EF4-FFF2-40B4-BE49-F238E27FC236}">
                <a16:creationId xmlns:a16="http://schemas.microsoft.com/office/drawing/2014/main" id="{2AF881ED-A8B4-FF49-BC8B-D85E257180CE}"/>
              </a:ext>
            </a:extLst>
          </p:cNvPr>
          <p:cNvSpPr txBox="1">
            <a:spLocks/>
          </p:cNvSpPr>
          <p:nvPr/>
        </p:nvSpPr>
        <p:spPr>
          <a:xfrm>
            <a:off x="7696525" y="1750367"/>
            <a:ext cx="3839080" cy="3962269"/>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2 Databases</a:t>
            </a:r>
          </a:p>
          <a:p>
            <a:pPr lvl="1"/>
            <a:r>
              <a:rPr lang="en-GB" sz="2400" dirty="0"/>
              <a:t>Products DB</a:t>
            </a:r>
          </a:p>
          <a:p>
            <a:pPr lvl="2"/>
            <a:r>
              <a:rPr lang="en-GB" sz="2000" dirty="0"/>
              <a:t>Products table</a:t>
            </a:r>
          </a:p>
          <a:p>
            <a:pPr lvl="2"/>
            <a:r>
              <a:rPr lang="en-GB" sz="2000" dirty="0"/>
              <a:t>Ingredients table</a:t>
            </a:r>
          </a:p>
          <a:p>
            <a:pPr lvl="2"/>
            <a:r>
              <a:rPr lang="en-GB" sz="2000" dirty="0"/>
              <a:t>Search table</a:t>
            </a:r>
          </a:p>
          <a:p>
            <a:pPr lvl="1"/>
            <a:r>
              <a:rPr lang="en-GB" sz="2400" dirty="0"/>
              <a:t>Users &amp; Wishlist DB</a:t>
            </a:r>
          </a:p>
          <a:p>
            <a:pPr lvl="2"/>
            <a:r>
              <a:rPr lang="en-GB" sz="2000" dirty="0"/>
              <a:t>Wishlist table</a:t>
            </a:r>
          </a:p>
          <a:p>
            <a:pPr lvl="2"/>
            <a:r>
              <a:rPr lang="en-GB" sz="2000" dirty="0"/>
              <a:t>Users table</a:t>
            </a:r>
          </a:p>
        </p:txBody>
      </p:sp>
      <p:sp>
        <p:nvSpPr>
          <p:cNvPr id="5" name="TextBox 4">
            <a:extLst>
              <a:ext uri="{FF2B5EF4-FFF2-40B4-BE49-F238E27FC236}">
                <a16:creationId xmlns:a16="http://schemas.microsoft.com/office/drawing/2014/main" id="{CC7BE8EC-F351-BA4C-B0C6-3A4C62B452CA}"/>
              </a:ext>
            </a:extLst>
          </p:cNvPr>
          <p:cNvSpPr txBox="1"/>
          <p:nvPr/>
        </p:nvSpPr>
        <p:spPr>
          <a:xfrm>
            <a:off x="8825822" y="6376075"/>
            <a:ext cx="3366178" cy="369332"/>
          </a:xfrm>
          <a:prstGeom prst="rect">
            <a:avLst/>
          </a:prstGeom>
          <a:noFill/>
        </p:spPr>
        <p:txBody>
          <a:bodyPr wrap="none" rtlCol="0">
            <a:spAutoFit/>
          </a:bodyPr>
          <a:lstStyle/>
          <a:p>
            <a:r>
              <a:rPr lang="en-GB" dirty="0"/>
              <a:t>* EER: Enhanced Entity-Relationship</a:t>
            </a:r>
          </a:p>
        </p:txBody>
      </p:sp>
      <p:sp>
        <p:nvSpPr>
          <p:cNvPr id="6" name="Rectangle 5">
            <a:extLst>
              <a:ext uri="{FF2B5EF4-FFF2-40B4-BE49-F238E27FC236}">
                <a16:creationId xmlns:a16="http://schemas.microsoft.com/office/drawing/2014/main" id="{29773B0F-64EE-244A-B1A0-4F708590170D}"/>
              </a:ext>
            </a:extLst>
          </p:cNvPr>
          <p:cNvSpPr/>
          <p:nvPr/>
        </p:nvSpPr>
        <p:spPr>
          <a:xfrm>
            <a:off x="3123835" y="961447"/>
            <a:ext cx="3839080" cy="5783959"/>
          </a:xfrm>
          <a:prstGeom prst="rect">
            <a:avLst/>
          </a:prstGeom>
          <a:solidFill>
            <a:srgbClr val="FFDE8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90892932-FCCA-ED49-B80C-624BD14AAF65}"/>
              </a:ext>
            </a:extLst>
          </p:cNvPr>
          <p:cNvSpPr/>
          <p:nvPr/>
        </p:nvSpPr>
        <p:spPr>
          <a:xfrm>
            <a:off x="656394" y="5273926"/>
            <a:ext cx="2467439" cy="1471480"/>
          </a:xfrm>
          <a:prstGeom prst="rect">
            <a:avLst/>
          </a:prstGeom>
          <a:solidFill>
            <a:srgbClr val="8CAD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0644D85C-323F-9C4F-8105-8680A18EF71D}"/>
              </a:ext>
            </a:extLst>
          </p:cNvPr>
          <p:cNvCxnSpPr/>
          <p:nvPr/>
        </p:nvCxnSpPr>
        <p:spPr>
          <a:xfrm>
            <a:off x="3123833" y="961446"/>
            <a:ext cx="0" cy="5783960"/>
          </a:xfrm>
          <a:prstGeom prst="line">
            <a:avLst/>
          </a:prstGeom>
          <a:ln w="38100">
            <a:solidFill>
              <a:srgbClr val="FF0091"/>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393F0A-25BC-E946-8EB6-398E55965F06}"/>
              </a:ext>
            </a:extLst>
          </p:cNvPr>
          <p:cNvSpPr/>
          <p:nvPr/>
        </p:nvSpPr>
        <p:spPr>
          <a:xfrm>
            <a:off x="656395" y="968792"/>
            <a:ext cx="2467439" cy="4305134"/>
          </a:xfrm>
          <a:prstGeom prst="rect">
            <a:avLst/>
          </a:prstGeom>
          <a:solidFill>
            <a:srgbClr val="BEF397">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ED0DA39C-5D58-3647-8AE7-89A846EFC147}"/>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DB</a:t>
            </a:r>
          </a:p>
        </p:txBody>
      </p:sp>
    </p:spTree>
    <p:extLst>
      <p:ext uri="{BB962C8B-B14F-4D97-AF65-F5344CB8AC3E}">
        <p14:creationId xmlns:p14="http://schemas.microsoft.com/office/powerpoint/2010/main" val="27299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2"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down)">
                                      <p:cBhvr>
                                        <p:cTn id="20" dur="500"/>
                                        <p:tgtEl>
                                          <p:spTgt spid="8"/>
                                        </p:tgtEl>
                                      </p:cBhvr>
                                    </p:animEffect>
                                  </p:childTnLst>
                                </p:cTn>
                              </p:par>
                              <p:par>
                                <p:cTn id="21" presetID="12" presetClass="entr" presetSubtype="2" fill="hold"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2" presetClass="entr" presetSubtype="2"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p:tgtEl>
                                          <p:spTgt spid="4">
                                            <p:txEl>
                                              <p:pRg st="1" end="1"/>
                                            </p:txEl>
                                          </p:spTgt>
                                        </p:tgtEl>
                                        <p:attrNameLst>
                                          <p:attrName>ppt_x</p:attrName>
                                        </p:attrNameLst>
                                      </p:cBhvr>
                                      <p:tavLst>
                                        <p:tav tm="0">
                                          <p:val>
                                            <p:strVal val="#ppt_x+#ppt_w*1.125000"/>
                                          </p:val>
                                        </p:tav>
                                        <p:tav tm="100000">
                                          <p:val>
                                            <p:strVal val="#ppt_x"/>
                                          </p:val>
                                        </p:tav>
                                      </p:tavLst>
                                    </p:anim>
                                    <p:animEffect transition="in" filter="wipe(left)">
                                      <p:cBhvr>
                                        <p:cTn id="32" dur="500"/>
                                        <p:tgtEl>
                                          <p:spTgt spid="4">
                                            <p:txEl>
                                              <p:pRg st="1" end="1"/>
                                            </p:txEl>
                                          </p:spTgt>
                                        </p:tgtEl>
                                      </p:cBhvr>
                                    </p:animEffect>
                                  </p:childTnLst>
                                </p:cTn>
                              </p:par>
                            </p:childTnLst>
                          </p:cTn>
                        </p:par>
                        <p:par>
                          <p:cTn id="33" fill="hold">
                            <p:stCondLst>
                              <p:cond delay="500"/>
                            </p:stCondLst>
                            <p:childTnLst>
                              <p:par>
                                <p:cTn id="34" presetID="12" presetClass="entr" presetSubtype="2" fill="hold" nodeType="after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 calcmode="lin" valueType="num">
                                      <p:cBhvr additive="base">
                                        <p:cTn id="36" dur="5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4">
                                            <p:txEl>
                                              <p:pRg st="2" end="2"/>
                                            </p:txEl>
                                          </p:spTgt>
                                        </p:tgtEl>
                                      </p:cBhvr>
                                    </p:animEffect>
                                  </p:childTnLst>
                                </p:cTn>
                              </p:par>
                            </p:childTnLst>
                          </p:cTn>
                        </p:par>
                        <p:par>
                          <p:cTn id="38" fill="hold">
                            <p:stCondLst>
                              <p:cond delay="1000"/>
                            </p:stCondLst>
                            <p:childTnLst>
                              <p:par>
                                <p:cTn id="39" presetID="12" presetClass="entr" presetSubtype="2" fill="hold" nodeType="after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 calcmode="lin" valueType="num">
                                      <p:cBhvr additive="base">
                                        <p:cTn id="41" dur="5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4">
                                            <p:txEl>
                                              <p:pRg st="3" end="3"/>
                                            </p:txEl>
                                          </p:spTgt>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 calcmode="lin" valueType="num">
                                      <p:cBhvr additive="base">
                                        <p:cTn id="46" dur="5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2" fill="hold" nodeType="click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 calcmode="lin" valueType="num">
                                      <p:cBhvr additive="base">
                                        <p:cTn id="52" dur="500"/>
                                        <p:tgtEl>
                                          <p:spTgt spid="4">
                                            <p:txEl>
                                              <p:pRg st="5" end="5"/>
                                            </p:txEl>
                                          </p:spTgt>
                                        </p:tgtEl>
                                        <p:attrNameLst>
                                          <p:attrName>ppt_x</p:attrName>
                                        </p:attrNameLst>
                                      </p:cBhvr>
                                      <p:tavLst>
                                        <p:tav tm="0">
                                          <p:val>
                                            <p:strVal val="#ppt_x+#ppt_w*1.125000"/>
                                          </p:val>
                                        </p:tav>
                                        <p:tav tm="100000">
                                          <p:val>
                                            <p:strVal val="#ppt_x"/>
                                          </p:val>
                                        </p:tav>
                                      </p:tavLst>
                                    </p:anim>
                                    <p:animEffect transition="in" filter="wipe(left)">
                                      <p:cBhvr>
                                        <p:cTn id="53" dur="500"/>
                                        <p:tgtEl>
                                          <p:spTgt spid="4">
                                            <p:txEl>
                                              <p:pRg st="5" end="5"/>
                                            </p:txEl>
                                          </p:spTgt>
                                        </p:tgtEl>
                                      </p:cBhvr>
                                    </p:animEffect>
                                  </p:childTnLst>
                                </p:cTn>
                              </p:par>
                            </p:childTnLst>
                          </p:cTn>
                        </p:par>
                        <p:par>
                          <p:cTn id="54" fill="hold">
                            <p:stCondLst>
                              <p:cond delay="500"/>
                            </p:stCondLst>
                            <p:childTnLst>
                              <p:par>
                                <p:cTn id="55" presetID="12" presetClass="entr" presetSubtype="2" fill="hold" nodeType="after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 calcmode="lin" valueType="num">
                                      <p:cBhvr additive="base">
                                        <p:cTn id="57" dur="500"/>
                                        <p:tgtEl>
                                          <p:spTgt spid="4">
                                            <p:txEl>
                                              <p:pRg st="6" end="6"/>
                                            </p:txEl>
                                          </p:spTgt>
                                        </p:tgtEl>
                                        <p:attrNameLst>
                                          <p:attrName>ppt_x</p:attrName>
                                        </p:attrNameLst>
                                      </p:cBhvr>
                                      <p:tavLst>
                                        <p:tav tm="0">
                                          <p:val>
                                            <p:strVal val="#ppt_x+#ppt_w*1.125000"/>
                                          </p:val>
                                        </p:tav>
                                        <p:tav tm="100000">
                                          <p:val>
                                            <p:strVal val="#ppt_x"/>
                                          </p:val>
                                        </p:tav>
                                      </p:tavLst>
                                    </p:anim>
                                    <p:animEffect transition="in" filter="wipe(left)">
                                      <p:cBhvr>
                                        <p:cTn id="58" dur="500"/>
                                        <p:tgtEl>
                                          <p:spTgt spid="4">
                                            <p:txEl>
                                              <p:pRg st="6" end="6"/>
                                            </p:txEl>
                                          </p:spTgt>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2" presetClass="entr" presetSubtype="2" fill="hold" nodeType="withEffect">
                                  <p:stCondLst>
                                    <p:cond delay="0"/>
                                  </p:stCondLst>
                                  <p:childTnLst>
                                    <p:set>
                                      <p:cBhvr>
                                        <p:cTn id="66" dur="1" fill="hold">
                                          <p:stCondLst>
                                            <p:cond delay="0"/>
                                          </p:stCondLst>
                                        </p:cTn>
                                        <p:tgtEl>
                                          <p:spTgt spid="4">
                                            <p:txEl>
                                              <p:pRg st="7" end="7"/>
                                            </p:txEl>
                                          </p:spTgt>
                                        </p:tgtEl>
                                        <p:attrNameLst>
                                          <p:attrName>style.visibility</p:attrName>
                                        </p:attrNameLst>
                                      </p:cBhvr>
                                      <p:to>
                                        <p:strVal val="visible"/>
                                      </p:to>
                                    </p:set>
                                    <p:anim calcmode="lin" valueType="num">
                                      <p:cBhvr additive="base">
                                        <p:cTn id="67" dur="500"/>
                                        <p:tgtEl>
                                          <p:spTgt spid="4">
                                            <p:txEl>
                                              <p:pRg st="7" end="7"/>
                                            </p:txEl>
                                          </p:spTgt>
                                        </p:tgtEl>
                                        <p:attrNameLst>
                                          <p:attrName>ppt_x</p:attrName>
                                        </p:attrNameLst>
                                      </p:cBhvr>
                                      <p:tavLst>
                                        <p:tav tm="0">
                                          <p:val>
                                            <p:strVal val="#ppt_x+#ppt_w*1.125000"/>
                                          </p:val>
                                        </p:tav>
                                        <p:tav tm="100000">
                                          <p:val>
                                            <p:strVal val="#ppt_x"/>
                                          </p:val>
                                        </p:tav>
                                      </p:tavLst>
                                    </p:anim>
                                    <p:animEffect transition="in" filter="wipe(left)">
                                      <p:cBhvr>
                                        <p:cTn id="6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animBg="1"/>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9614</TotalTime>
  <Words>1916</Words>
  <Application>Microsoft Macintosh PowerPoint</Application>
  <PresentationFormat>Widescreen</PresentationFormat>
  <Paragraphs>351</Paragraphs>
  <Slides>25</Slides>
  <Notes>17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 Color Emoji UI</vt:lpstr>
      <vt:lpstr>System Font Regular</vt:lpstr>
      <vt:lpstr>Apple Color Emoji</vt:lpstr>
      <vt:lpstr>Arial</vt:lpstr>
      <vt:lpstr>Calibri</vt:lpstr>
      <vt:lpstr>Courier</vt:lpstr>
      <vt:lpstr>Tw Cen MT</vt:lpstr>
      <vt:lpstr>Wingdings</vt:lpstr>
      <vt:lpstr>Droplet</vt:lpstr>
      <vt:lpstr>🌸  Cosmo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Databases EER* Diagram</vt:lpstr>
      <vt:lpstr>Products DatabasE</vt:lpstr>
      <vt:lpstr>Functions</vt:lpstr>
      <vt:lpstr>Functions</vt:lpstr>
      <vt:lpstr>PowerPoint Presentation</vt:lpstr>
      <vt:lpstr>PowerPoint Presentation</vt:lpstr>
      <vt:lpstr>PowerPoint Presentation</vt:lpstr>
      <vt:lpstr>Wishlist</vt:lpstr>
      <vt:lpstr>PowerPoint Presentation</vt:lpstr>
      <vt:lpstr>Demo 1</vt:lpstr>
      <vt:lpstr>Demo 2</vt:lpstr>
      <vt:lpstr>PowerPoint Presentation</vt:lpstr>
      <vt:lpstr>PowerPoint Presentation</vt:lpstr>
      <vt:lpstr>Thank You!</vt:lpstr>
      <vt:lpstr>TaskS</vt:lpstr>
      <vt:lpstr>To be continued…</vt:lpstr>
      <vt:lpstr>API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dc:title>
  <dc:subject/>
  <dc:creator>Claire Boitet</dc:creator>
  <cp:keywords/>
  <dc:description/>
  <cp:lastModifiedBy>Violette T</cp:lastModifiedBy>
  <cp:revision>72</cp:revision>
  <dcterms:created xsi:type="dcterms:W3CDTF">2021-12-22T23:25:30Z</dcterms:created>
  <dcterms:modified xsi:type="dcterms:W3CDTF">2022-01-08T17:34:11Z</dcterms:modified>
  <cp:category/>
</cp:coreProperties>
</file>